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0" r:id="rId2"/>
    <p:sldId id="334" r:id="rId3"/>
    <p:sldId id="335" r:id="rId4"/>
    <p:sldId id="332" r:id="rId5"/>
    <p:sldId id="340" r:id="rId6"/>
    <p:sldId id="347" r:id="rId7"/>
    <p:sldId id="346" r:id="rId8"/>
    <p:sldId id="345" r:id="rId9"/>
    <p:sldId id="348" r:id="rId10"/>
    <p:sldId id="341" r:id="rId11"/>
    <p:sldId id="293" r:id="rId12"/>
    <p:sldId id="316" r:id="rId13"/>
    <p:sldId id="350" r:id="rId14"/>
    <p:sldId id="296" r:id="rId15"/>
    <p:sldId id="313" r:id="rId16"/>
    <p:sldId id="349" r:id="rId17"/>
    <p:sldId id="297" r:id="rId18"/>
    <p:sldId id="294" r:id="rId19"/>
    <p:sldId id="343" r:id="rId20"/>
    <p:sldId id="333" r:id="rId21"/>
    <p:sldId id="315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8" r:id="rId32"/>
    <p:sldId id="361" r:id="rId33"/>
    <p:sldId id="362" r:id="rId34"/>
    <p:sldId id="363" r:id="rId35"/>
    <p:sldId id="364" r:id="rId36"/>
    <p:sldId id="365" r:id="rId37"/>
    <p:sldId id="366" r:id="rId38"/>
    <p:sldId id="326" r:id="rId39"/>
    <p:sldId id="376" r:id="rId40"/>
    <p:sldId id="367" r:id="rId41"/>
    <p:sldId id="327" r:id="rId42"/>
    <p:sldId id="369" r:id="rId43"/>
    <p:sldId id="370" r:id="rId44"/>
    <p:sldId id="371" r:id="rId45"/>
    <p:sldId id="328" r:id="rId46"/>
    <p:sldId id="373" r:id="rId47"/>
    <p:sldId id="303" r:id="rId48"/>
    <p:sldId id="374" r:id="rId49"/>
    <p:sldId id="375" r:id="rId50"/>
    <p:sldId id="331" r:id="rId51"/>
    <p:sldId id="33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FF8637"/>
    <a:srgbClr val="3A3A3A"/>
    <a:srgbClr val="F5CA46"/>
    <a:srgbClr val="B8AE8D"/>
    <a:srgbClr val="AAA688"/>
    <a:srgbClr val="E18E52"/>
    <a:srgbClr val="B1B1B1"/>
    <a:srgbClr val="FFCC02"/>
    <a:srgbClr val="FF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6" autoAdjust="0"/>
    <p:restoredTop sz="82830" autoAdjust="0"/>
  </p:normalViewPr>
  <p:slideViewPr>
    <p:cSldViewPr snapToGrid="0">
      <p:cViewPr varScale="1">
        <p:scale>
          <a:sx n="88" d="100"/>
          <a:sy n="88" d="100"/>
        </p:scale>
        <p:origin x="200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68" y="4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Morning!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Talking to cars – we are going to build an interface to talk to a car.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learn about a few different technologies and by the end will be ready to programmatically interact with a vehicular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DON’T GET FRUSTRATED. It rarely works the first time. I will be around all week and have open spaces on Thursday.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computers, ECUs need a network to communicate.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most common network is CAN. It’s also the topic of this talk.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Les common include SWCAN, GMLAN which is proprietary, and older networks.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Infotainments may include additional features such as Bluetooth, </a:t>
            </a:r>
            <a:r>
              <a:rPr lang="en-US" dirty="0" err="1"/>
              <a:t>wifi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48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most common place to access the network as a user is the OBD port under the hood.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where mechanics will do diagnostics, manufacturers may reprogram ECUs.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Truthfully, we can connect anywhere there are CAN wires however.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9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OBD is a 16-pin plug but CAN is only on 2 of them.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Although 6 and 14 are mandated as CAN lines, OEMs may include additional networks.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aren’t able to just plug a serial connector or OBD-to-USB into our computer however, we need specialized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5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order to communicate via CAN, we need a CAN Transceiver and a CAN Controller.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CAN Transceiver interprets voltage into bits.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CAN Controller turns bits into CAN packets.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Transceiver connects to a CAN-H and CAN-L line (High and Low)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These wires twist and are stretched across the vehicle. Iterate that anywhere these wires exist one can connect to CAN.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Why twisted? Avoid electromagnetic interference. Also note the resistance: This is to stop reflections.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9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CAN works as a differential signal.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At idle, 2.5v, a 1 is transmitted. When CAN-H and CAN-L are pulled apart a 0 is transmitted.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0 is a dominant bit. This makes sense: at bus idle we send a 1, which gets overwritten if the voltage is altered.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11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 complete CAN Packet (but we call it a frame). Take note of the red and green shaded areas.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Green is Arbitration Field. This is a unique identifier for the message which also serves to determine priority.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Red is the data field. This is the actual payload/message – very small, only 8 bits. There can be 8 data fields in a CAN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54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sending messages, all nodes receive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no authentication to ensure the message sender is who they say they 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easily disrupted. If you spam 0s it will completely overload the arbitration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#####BATHROOM BREAK######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02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way to learn is hands-on so we will build a Raspberry Pi ECU!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Raspberry Pi? It’s Cheap. Works with Python. Great support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amount of compatible sensors but we may need to do some tricks with voltage.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64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Finished product first!</a:t>
            </a:r>
          </a:p>
          <a:p>
            <a:endParaRPr lang="en-US" dirty="0"/>
          </a:p>
          <a:p>
            <a:r>
              <a:rPr lang="en-US" dirty="0"/>
              <a:t>Raspberry Pi Zero W using SPI to communicate with a CAN daughter board via SPI.</a:t>
            </a:r>
          </a:p>
          <a:p>
            <a:endParaRPr lang="en-US" dirty="0"/>
          </a:p>
          <a:p>
            <a:r>
              <a:rPr lang="en-US" dirty="0"/>
              <a:t>The CAN daughter board is an MCP2515/TJA1050. Alphabet soup. Get used to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27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Automotive enthusiast (I own too many vehicles).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language was Java so I love Python.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person from my small town to become a researcher.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31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double check that we have all the parts. </a:t>
            </a:r>
          </a:p>
          <a:p>
            <a:br>
              <a:rPr lang="en-US" dirty="0"/>
            </a:br>
            <a:r>
              <a:rPr lang="en-US" dirty="0"/>
              <a:t>Get a show of hands: Has anyone used a Raspberry Pi?</a:t>
            </a:r>
          </a:p>
          <a:p>
            <a:endParaRPr lang="en-US" dirty="0"/>
          </a:p>
          <a:p>
            <a:r>
              <a:rPr lang="en-US" dirty="0"/>
              <a:t>Has anyone used a breadboard?</a:t>
            </a:r>
          </a:p>
          <a:p>
            <a:endParaRPr lang="en-US" dirty="0"/>
          </a:p>
          <a:p>
            <a:r>
              <a:rPr lang="en-US" dirty="0"/>
              <a:t>Has anyone used CAN?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40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the breadboard! These are very useful for quickly prototyping without a bunch of soldering.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Columns on outside travel downward for power rails.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Inside grid travels horizontally from a – e, then f – j.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connection is terminated at the middle, which lets us place our level converter directly in the center. Creating a High-Voltage and Low-Voltage side.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43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divide our breadboard into a ‘high voltage’ and ‘low voltage’ side.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– E will be HV, F – J will be LV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Make sure to put it on E1-E6 &amp; G1-G6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reason we need to do this is because the CAN transmits a 0 at 5V, but our Raspberry Pi will burn up if we send 5v to it. The level converter steps it down to 3v3.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49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TJA 1050: Transceiver that interprets voltage into bits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MCP2515: Controller which turns bits into CAN frames.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jumpers will go to the OBD/car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SPI will go to the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7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using this to connect our MCP2515 CAN Interface to our Raspberry 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SCK is the clock. This tells the controller where to sample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MOSI is signal FROM the Master (in our case, Raspberry Pi) to the Slave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MISO is signal FROM the Slave (in our case, the CAN board) to the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08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SPI is a Master / Slave system, so we use a SS (slave-select) line to give the device permission to talk.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master keeps track of the clock (SCK) which tells each device when to sample the lines.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communication occurs synchronously on each line between MOSI and MISO.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95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Install the CAN board to the Breadboard.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went (A,8) -- (A,14)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Make sure not to plug into the </a:t>
            </a:r>
            <a:r>
              <a:rPr lang="en-US" dirty="0" err="1"/>
              <a:t>Pos</a:t>
            </a:r>
            <a:r>
              <a:rPr lang="en-US" dirty="0"/>
              <a:t> or Neg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01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adding jumpers to attach the SPI lines to the Level Converter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Skip INT (first pin on daughter board)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SCK goes to the top TXI (b,9) to (a,1)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 goes to the bottom TXI (C,10) to (b,6)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goes to the bottom RXI (d,11) to (c,5)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CS goes directly to the Raspberry Pi (We’ll plug this in later!)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4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Ground (-) and Pos (+) From the HV (left side)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Level Converter: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 to (d,3)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Neg to (c,4)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CAN board: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 to (b,14)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Neg to (c,13)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40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does the Government want to look at vehicle security?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Everything rides on the backbone of transportation. If that is compromised, bad news.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top of security, we do fuels efficiency research and have even 3D printed our own self-driving bus.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17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Raspberry Pi Zero 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using </a:t>
            </a:r>
            <a:r>
              <a:rPr lang="en-US" dirty="0" err="1"/>
              <a:t>Wifi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slower than the normal Raspberry Pi but works OK for CAN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PIN 1 is next to the SD card. We connect by simply counting pins. If you’re ever confused, look for a curved square to indicate Pin 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96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the Raspberry GPIO pins. Also in your bags/help docs.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although we’re using Pin 4 for 5-Volt, we could use Pin 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Althought</a:t>
            </a:r>
            <a:r>
              <a:rPr lang="en-US" dirty="0"/>
              <a:t> we’re using Pin 6 for Ground, we could use 9 or 25.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*MUST* use 19-24 as SPI.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66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starting building the Low Voltage side to interface with the Raspberry Pi.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step let’s run power and ground!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LV Power (Positive Rail to (h,3)) or Line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LV Ground (Neg rail to (I,4)) or Line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751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wires to the LV side which match what we added to the CAN Board side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(I,Line-1) for Clock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(I, Line5) for MOSI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(I, Line6) for MISO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33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wires to the LV side which match what we added to the CAN Board side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(I,1) for Clock to Pin 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(I,5) for MOSI to Pin 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(I, 6) for MISO to Pin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48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we left one channel open on the CAN board. Let’s not forget to add slave-select, so the raspberry Pi can call on the interface.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(e,12) to raspberry pi pin #24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05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Pay close attention to this part. Pin 1 on the Pi is 3.3v. Pin 2 and 4 are 5v. We will use pin 4 and pin 1 to power our level converter and CAN board.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a GPIO wire from pin 1 to the + on the RIGHT (LV) side.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85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Pin 6 on the Pi is Ground. Run a GPIO cable from this to the LV side negative post. Then – use a jumper to connect the LV ground to the HV 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19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CHECK ALL WIRING PER THE DOCUMENTS!</a:t>
            </a:r>
          </a:p>
          <a:p>
            <a:endParaRPr lang="en-US" dirty="0"/>
          </a:p>
          <a:p>
            <a:r>
              <a:rPr lang="en-US"/>
              <a:t>#####BATHROOM BREAK???######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43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Connect your laptop to the </a:t>
            </a:r>
            <a:r>
              <a:rPr lang="en-US" dirty="0" err="1"/>
              <a:t>wifi</a:t>
            </a:r>
            <a:r>
              <a:rPr lang="en-US" dirty="0"/>
              <a:t> network. The </a:t>
            </a:r>
            <a:r>
              <a:rPr lang="en-US" dirty="0" err="1"/>
              <a:t>pis</a:t>
            </a:r>
            <a:r>
              <a:rPr lang="en-US" dirty="0"/>
              <a:t> should be connected with the </a:t>
            </a:r>
            <a:r>
              <a:rPr lang="en-US" dirty="0" err="1"/>
              <a:t>Ips</a:t>
            </a:r>
            <a:r>
              <a:rPr lang="en-US" dirty="0"/>
              <a:t> assigned.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93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a 2019 vehicle and why does it need security?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to many reasons (emissions, technology, price) components are networked instead of serially connected.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vehicles even elect for telematics control which offers remote diagnostics and info.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5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SSH into the Raspberry 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51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Raspberry Pi uses a </a:t>
            </a:r>
            <a:r>
              <a:rPr lang="en-US" dirty="0" err="1"/>
              <a:t>config.txt</a:t>
            </a:r>
            <a:r>
              <a:rPr lang="en-US" dirty="0"/>
              <a:t> file instead of a BIOS.</a:t>
            </a:r>
          </a:p>
          <a:p>
            <a:endParaRPr lang="en-US" dirty="0"/>
          </a:p>
          <a:p>
            <a:r>
              <a:rPr lang="en-US" dirty="0"/>
              <a:t>We need to open it and enable SPI, then assign our CAN interface to it.</a:t>
            </a:r>
          </a:p>
          <a:p>
            <a:endParaRPr lang="en-US" dirty="0"/>
          </a:p>
          <a:p>
            <a:r>
              <a:rPr lang="en-US" dirty="0"/>
              <a:t>Oscillator=8000000 (where CAN gets sampled. This should match the silver clock on the CAN Daughter Board)</a:t>
            </a:r>
          </a:p>
          <a:p>
            <a:r>
              <a:rPr lang="en-US" dirty="0" err="1"/>
              <a:t>Spimaxfrequency</a:t>
            </a:r>
            <a:r>
              <a:rPr lang="en-US" dirty="0"/>
              <a:t>=500000 (This is the SPI clock. This is too high by default on the Raspberry Pi to communicate with our CAN devices)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6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rebooting, turn on the CAN interface using </a:t>
            </a:r>
            <a:r>
              <a:rPr lang="en-US" dirty="0" err="1"/>
              <a:t>socketCAN</a:t>
            </a:r>
            <a:r>
              <a:rPr lang="en-US" dirty="0"/>
              <a:t>. I installed this before bringing the </a:t>
            </a:r>
            <a:r>
              <a:rPr lang="en-US" dirty="0" err="1"/>
              <a:t>pis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If no errors, the MCP2515 is talking and we’ve made it over a huge milestone.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128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we attach the OBD cable, let’s make sure that we can send and receive CAN messages.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Connect to your neighbor and we will start using a set of tools called ‘can-</a:t>
            </a:r>
            <a:r>
              <a:rPr lang="en-US" dirty="0" err="1"/>
              <a:t>utils</a:t>
            </a:r>
            <a:r>
              <a:rPr lang="en-US" dirty="0"/>
              <a:t>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use CAN-</a:t>
            </a:r>
            <a:r>
              <a:rPr lang="en-US" dirty="0" err="1"/>
              <a:t>utils</a:t>
            </a:r>
            <a:r>
              <a:rPr lang="en-US" dirty="0"/>
              <a:t> to interface at a low-level with a vehicle. This is based on a package called ‘</a:t>
            </a:r>
            <a:r>
              <a:rPr lang="en-US" dirty="0" err="1"/>
              <a:t>socketCAN</a:t>
            </a:r>
            <a:r>
              <a:rPr lang="en-US" dirty="0"/>
              <a:t>’ which originally was released by Volkswagen. </a:t>
            </a:r>
          </a:p>
          <a:p>
            <a:r>
              <a:rPr lang="en-US" dirty="0"/>
              <a:t>Can-</a:t>
            </a:r>
            <a:r>
              <a:rPr lang="en-US" dirty="0" err="1"/>
              <a:t>utils</a:t>
            </a:r>
            <a:r>
              <a:rPr lang="en-US" dirty="0"/>
              <a:t> has a handful of built-in functions which are useful in my daily work.</a:t>
            </a:r>
          </a:p>
          <a:p>
            <a:endParaRPr lang="en-US" dirty="0"/>
          </a:p>
          <a:p>
            <a:r>
              <a:rPr lang="en-US" dirty="0" err="1"/>
              <a:t>Cansend</a:t>
            </a:r>
            <a:r>
              <a:rPr lang="en-US" dirty="0"/>
              <a:t>: Sends CAN messages one at a time</a:t>
            </a:r>
          </a:p>
          <a:p>
            <a:r>
              <a:rPr lang="en-US" dirty="0" err="1"/>
              <a:t>Candump</a:t>
            </a:r>
            <a:r>
              <a:rPr lang="en-US" dirty="0"/>
              <a:t>: Dumps raw CAN data in a .log file with the ability to save it for later.</a:t>
            </a:r>
          </a:p>
          <a:p>
            <a:r>
              <a:rPr lang="en-US" dirty="0" err="1"/>
              <a:t>Canplayer</a:t>
            </a:r>
            <a:r>
              <a:rPr lang="en-US" dirty="0"/>
              <a:t>: Replays traffic that has been saved with </a:t>
            </a:r>
            <a:r>
              <a:rPr lang="en-US" dirty="0" err="1"/>
              <a:t>candump</a:t>
            </a:r>
            <a:r>
              <a:rPr lang="en-US" dirty="0"/>
              <a:t>.</a:t>
            </a:r>
          </a:p>
          <a:p>
            <a:r>
              <a:rPr lang="en-US" dirty="0" err="1"/>
              <a:t>Cansniffer</a:t>
            </a:r>
            <a:r>
              <a:rPr lang="en-US" dirty="0"/>
              <a:t>: Displays CAN traffic in an easy-to-digest way. Focusing on changing messages.</a:t>
            </a:r>
          </a:p>
          <a:p>
            <a:r>
              <a:rPr lang="en-US" dirty="0" err="1"/>
              <a:t>Cangen</a:t>
            </a:r>
            <a:r>
              <a:rPr lang="en-US" dirty="0"/>
              <a:t>: Generates very synthetic/fake data, but good for testing connections.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your partner, let’s try to send and receive messages before we commit to connecting to a car. Try out some </a:t>
            </a:r>
            <a:r>
              <a:rPr lang="en-US" dirty="0" err="1"/>
              <a:t>candump</a:t>
            </a:r>
            <a:r>
              <a:rPr lang="en-US" dirty="0"/>
              <a:t> functions, and </a:t>
            </a:r>
            <a:r>
              <a:rPr lang="en-US" dirty="0" err="1"/>
              <a:t>cansend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437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Python-CAN is a higher-level interface for the CAN Bus. It allows us to interact with CAN via (surprisingly) Python!</a:t>
            </a:r>
          </a:p>
          <a:p>
            <a:endParaRPr lang="en-US" dirty="0"/>
          </a:p>
          <a:p>
            <a:r>
              <a:rPr lang="en-US" dirty="0"/>
              <a:t>Here we can do cool things, such as identify messages and do logical actions based on it. </a:t>
            </a:r>
          </a:p>
          <a:p>
            <a:endParaRPr lang="en-US" dirty="0"/>
          </a:p>
          <a:p>
            <a:r>
              <a:rPr lang="en-US" dirty="0"/>
              <a:t>It also has built-in functions, but can-</a:t>
            </a:r>
            <a:r>
              <a:rPr lang="en-US" dirty="0" err="1"/>
              <a:t>utils</a:t>
            </a:r>
            <a:r>
              <a:rPr lang="en-US" dirty="0"/>
              <a:t> typically performs better under stress. Python-CAN has enabled us to do cool things—such as plot diagnostic messages.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93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8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ton of tools you can use to interface with a CAN network. Most of these will require something like J1939-to-DB9 or Serial connector. The </a:t>
            </a:r>
            <a:r>
              <a:rPr lang="en-US" dirty="0" err="1"/>
              <a:t>Kvaser</a:t>
            </a:r>
            <a:r>
              <a:rPr lang="en-US" dirty="0"/>
              <a:t> is completed integrated, you can also use a raspberry pi, Arduino, or more expensive tools like </a:t>
            </a:r>
            <a:r>
              <a:rPr lang="en-US" dirty="0" err="1"/>
              <a:t>VehicleSpy</a:t>
            </a:r>
            <a:r>
              <a:rPr lang="en-US" dirty="0"/>
              <a:t> or CANalyzer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263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that we’ve worked through CAN a bit, let’s talk about diagnostics and interacting directly with ECUs.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4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network can get expansive, with dozens of sensors or hundreds of Electronic Control Units (ECUs)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sensors typically connect to an ECU and will not transmit raw data through the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Sensors include oil, </a:t>
            </a:r>
            <a:r>
              <a:rPr lang="en-US" dirty="0" err="1"/>
              <a:t>tpms</a:t>
            </a:r>
            <a:r>
              <a:rPr lang="en-US" dirty="0"/>
              <a:t>, mass airflow, wheel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95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281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5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ECUs take sensor inputs, make some sort of logic, then pass it through the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many different types of ECUs across different vehicles.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Usually they serve a specific purpose, but at the end of the day an ECU is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20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Pieces of an ECU: (Biggest are usually more interesting)</a:t>
            </a:r>
          </a:p>
          <a:p>
            <a:endParaRPr lang="en-US" dirty="0"/>
          </a:p>
          <a:p>
            <a:r>
              <a:rPr lang="en-US" dirty="0"/>
              <a:t>1 CPU/Microcontroller This one is a Motorola MC68HC908</a:t>
            </a:r>
          </a:p>
          <a:p>
            <a:endParaRPr lang="en-US" dirty="0"/>
          </a:p>
          <a:p>
            <a:r>
              <a:rPr lang="en-US" dirty="0"/>
              <a:t>3. EEPROM 25C16 (Serial </a:t>
            </a:r>
            <a:r>
              <a:rPr lang="en-US" dirty="0" err="1"/>
              <a:t>Periphreal</a:t>
            </a:r>
            <a:r>
              <a:rPr lang="en-US" dirty="0"/>
              <a:t> Interface Electrically </a:t>
            </a:r>
            <a:r>
              <a:rPr lang="en-US" dirty="0" err="1"/>
              <a:t>Eraseable</a:t>
            </a:r>
            <a:r>
              <a:rPr lang="en-US" dirty="0"/>
              <a:t> Programmable Read-Only Memory)</a:t>
            </a:r>
          </a:p>
          <a:p>
            <a:endParaRPr lang="en-US" dirty="0"/>
          </a:p>
          <a:p>
            <a:r>
              <a:rPr lang="en-US" dirty="0"/>
              <a:t>These could be interesting to look at if you’re looking to change lookup tables or something.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many types of ECUs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Popular ones include Body Control Module, Engine Control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be random ones such as ‘primary seatbelt restraint control module’. &lt;Insert Noun&gt; Control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15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you know which control modules are in your vehicle?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Easiest way is to check the ‘back of the book’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Harder is to dig into the car and start googling.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1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hyperlink" Target="http://powerpoint.sage-fox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://powerpoint.sage-fox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://powerpoint.sage-fox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hyperlink" Target="http://powerpoint.sage-fox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://powerpoint.sage-fox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://powerpoint.sage-fox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hyperlink" Target="http://powerpoint.sage-fox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hyperlink" Target="http://powerpoint.sage-fox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hyperlink" Target="http://powerpoint.sage-fox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hyperlink" Target="http://powerpoint.sage-fox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hyperlink" Target="http://powerpoint.sage-fox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://powerpoint.sage-fox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hyperlink" Target="http://powerpoint.sage-fox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hyperlink" Target="http://powerpoint.sage-fox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hyperlink" Target="http://powerpoint.sage-fox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hyperlink" Target="http://powerpoint.sage-fox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hyperlink" Target="http://powerpoint.sage-fox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hyperlink" Target="http://powerpoint.sage-fox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hyperlink" Target="http://powerpoint.sage-fox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hyperlink" Target="http://powerpoint.sage-fox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g"/><Relationship Id="rId4" Type="http://schemas.openxmlformats.org/officeDocument/2006/relationships/hyperlink" Target="http://powerpoint.sage-fox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hyperlink" Target="http://powerpoint.sage-fox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g"/><Relationship Id="rId4" Type="http://schemas.openxmlformats.org/officeDocument/2006/relationships/hyperlink" Target="http://powerpoint.sage-fox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hyperlink" Target="http://powerpoint.sage-fox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werpoint.sage-fox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werpoint.sage-fox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g"/><Relationship Id="rId4" Type="http://schemas.openxmlformats.org/officeDocument/2006/relationships/hyperlink" Target="http://powerpoint.sage-fox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hyperlink" Target="http://powerpoint.sage-fox.com/" TargetMode="Externa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werpoint.sage-fox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hyperlink" Target="http://powerpoint.sage-fox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" y="0"/>
            <a:ext cx="12289535" cy="7175223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1510" y="5559308"/>
            <a:ext cx="4288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cs typeface="Estrangelo Edessa" panose="03080600000000000000" pitchFamily="66" charset="0"/>
              </a:rPr>
              <a:t>Samuel C. Hollifield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cs typeface="Estrangelo Edessa" panose="03080600000000000000" pitchFamily="66" charset="0"/>
              </a:rPr>
              <a:t>CodeMash</a:t>
            </a:r>
            <a:endParaRPr lang="en-US" sz="2400" dirty="0">
              <a:solidFill>
                <a:schemeClr val="bg1"/>
              </a:solidFill>
              <a:cs typeface="Estrangelo Edessa" panose="03080600000000000000" pitchFamily="66" charset="0"/>
            </a:endParaRP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+mj-lt"/>
                <a:cs typeface="Estrangelo Edessa" panose="03080600000000000000" pitchFamily="66" charset="0"/>
              </a:rPr>
              <a:t>January 2019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2316" y="-49775"/>
            <a:ext cx="75048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  <a:latin typeface="Calibri" panose="020F0502020204030204" pitchFamily="34" charset="0"/>
                <a:cs typeface="Estrangelo Edessa" panose="03080600000000000000" pitchFamily="66" charset="0"/>
              </a:rPr>
              <a:t>Talking Cars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00276" y="622469"/>
            <a:ext cx="428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(and trucks)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60360-DB1E-724A-B680-596FF36F3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64" y="1576576"/>
            <a:ext cx="6096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B77669-ABF7-4A89-96F6-0FAB0C9AC7A1}"/>
              </a:ext>
            </a:extLst>
          </p:cNvPr>
          <p:cNvSpPr txBox="1">
            <a:spLocks/>
          </p:cNvSpPr>
          <p:nvPr/>
        </p:nvSpPr>
        <p:spPr>
          <a:xfrm>
            <a:off x="6985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</a:rPr>
              <a:t>Like computers, ECUs use networks to communicate.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B2B67-7BDC-4B77-9989-D47F8F59E7D7}"/>
              </a:ext>
            </a:extLst>
          </p:cNvPr>
          <p:cNvSpPr txBox="1"/>
          <p:nvPr/>
        </p:nvSpPr>
        <p:spPr>
          <a:xfrm>
            <a:off x="1386952" y="1325563"/>
            <a:ext cx="428897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Most common: CAN (on all vehicles after 2008) </a:t>
            </a:r>
          </a:p>
          <a:p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Somewhat common: LIN, SWCAN, GMLAN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On older vehicles: PWM, VPW, proprietary interfaces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Infotainment might have: Bluetooth, 4G LTE, </a:t>
            </a:r>
            <a:r>
              <a:rPr lang="en-US" sz="2800" dirty="0" err="1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WiFi</a:t>
            </a: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7F1EA-38E2-4354-89C6-00A6DF417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18" t="17714" r="1718" b="-1484"/>
          <a:stretch/>
        </p:blipFill>
        <p:spPr>
          <a:xfrm>
            <a:off x="6516076" y="1279994"/>
            <a:ext cx="4101012" cy="52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1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" y="181159"/>
            <a:ext cx="882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Where is the network?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5CCDFF-B3EA-A445-8159-9EFC9AD9B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913" y="1012156"/>
            <a:ext cx="7209334" cy="54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1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7BAA3-4712-F34A-AF6D-531A59274453}"/>
              </a:ext>
            </a:extLst>
          </p:cNvPr>
          <p:cNvSpPr txBox="1"/>
          <p:nvPr/>
        </p:nvSpPr>
        <p:spPr>
          <a:xfrm>
            <a:off x="3602112" y="85903"/>
            <a:ext cx="387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Where can we talk?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2C61D-9F3F-354D-8866-79AAB61F8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47" y="747729"/>
            <a:ext cx="6360305" cy="57286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2C7EB37-68F3-8746-8532-22A3E0AFAF4E}"/>
              </a:ext>
            </a:extLst>
          </p:cNvPr>
          <p:cNvSpPr/>
          <p:nvPr/>
        </p:nvSpPr>
        <p:spPr>
          <a:xfrm>
            <a:off x="6759388" y="2039518"/>
            <a:ext cx="555812" cy="7171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789FB6-61E8-B14D-A1C2-C3796E2DA497}"/>
              </a:ext>
            </a:extLst>
          </p:cNvPr>
          <p:cNvSpPr/>
          <p:nvPr/>
        </p:nvSpPr>
        <p:spPr>
          <a:xfrm>
            <a:off x="6759388" y="1121373"/>
            <a:ext cx="555812" cy="7171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7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C94E61-F3CF-7146-8B2B-3FF648947064}"/>
              </a:ext>
            </a:extLst>
          </p:cNvPr>
          <p:cNvSpPr/>
          <p:nvPr/>
        </p:nvSpPr>
        <p:spPr>
          <a:xfrm>
            <a:off x="-4" y="0"/>
            <a:ext cx="12192004" cy="68580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E0A17-5500-4187-B397-62CFA2585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08" y="435628"/>
            <a:ext cx="6708775" cy="57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699" y="1707407"/>
            <a:ext cx="9358602" cy="30214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348C96B-9DF3-4A96-B995-762BC649E6AF}"/>
              </a:ext>
            </a:extLst>
          </p:cNvPr>
          <p:cNvSpPr txBox="1">
            <a:spLocks/>
          </p:cNvSpPr>
          <p:nvPr/>
        </p:nvSpPr>
        <p:spPr>
          <a:xfrm>
            <a:off x="6985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</a:rPr>
              <a:t>Physical CAN Connections</a:t>
            </a:r>
          </a:p>
        </p:txBody>
      </p:sp>
    </p:spTree>
    <p:extLst>
      <p:ext uri="{BB962C8B-B14F-4D97-AF65-F5344CB8AC3E}">
        <p14:creationId xmlns:p14="http://schemas.microsoft.com/office/powerpoint/2010/main" val="210640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C94E61-F3CF-7146-8B2B-3FF648947064}"/>
              </a:ext>
            </a:extLst>
          </p:cNvPr>
          <p:cNvSpPr/>
          <p:nvPr/>
        </p:nvSpPr>
        <p:spPr>
          <a:xfrm>
            <a:off x="-4" y="0"/>
            <a:ext cx="12192004" cy="68580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C89CE-FD1A-4427-9976-91BABBDA2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662"/>
            <a:ext cx="12192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8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C94E61-F3CF-7146-8B2B-3FF648947064}"/>
              </a:ext>
            </a:extLst>
          </p:cNvPr>
          <p:cNvSpPr/>
          <p:nvPr/>
        </p:nvSpPr>
        <p:spPr>
          <a:xfrm>
            <a:off x="-4" y="0"/>
            <a:ext cx="12192004" cy="68580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6230D-632E-6646-8AB1-4C4797613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0" y="1762216"/>
            <a:ext cx="11026452" cy="27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7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76351" y="310927"/>
            <a:ext cx="1190172" cy="1117600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58420" y="546561"/>
            <a:ext cx="1426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CAN Bus Features</a:t>
            </a:r>
            <a:endParaRPr lang="en-US" b="1" dirty="0">
              <a:solidFill>
                <a:schemeClr val="bg1"/>
              </a:solidFill>
              <a:latin typeface="AR BONNIE" panose="02000000000000000000" pitchFamily="2" charset="0"/>
              <a:cs typeface="Estrangelo Edessa" panose="03080600000000000000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625" y="1708730"/>
            <a:ext cx="3816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Broadcast Bus Network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12659" y="4986488"/>
            <a:ext cx="2668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Easily Disrupted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32242" y="1540713"/>
            <a:ext cx="3976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No Node Authentication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BB81E-4D3E-7A49-99A0-CF4C5989D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0" y="2094711"/>
            <a:ext cx="3435391" cy="332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41F2AA-0908-FA4D-8F48-D10433D64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827" y="2262728"/>
            <a:ext cx="3999632" cy="22432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9C4EE3-8ECE-B64E-B68F-11044AE6B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477" y="2478635"/>
            <a:ext cx="3298725" cy="247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43526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79676" y="-296636"/>
            <a:ext cx="11312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</a:rPr>
              <a:t>Why Raspberry Pi?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D3CFB0-859B-8145-AA05-7394247DA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30" y="994569"/>
            <a:ext cx="3186065" cy="239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C85C01-03B0-7A4F-9C0B-6A91216F7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6333" y="1405189"/>
            <a:ext cx="3209037" cy="2406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4B20D-A7C8-3B44-A847-F7C74CA37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30" y="3796380"/>
            <a:ext cx="3434409" cy="2026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9D916D-3718-9D46-9480-95D0DE183E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39500" y1="55814" x2="41667" y2="46512"/>
                        <a14:foregroundMark x1="41667" y1="46512" x2="43667" y2="53488"/>
                        <a14:foregroundMark x1="41833" y1="54651" x2="36167" y2="50465"/>
                        <a14:foregroundMark x1="36167" y1="50465" x2="29667" y2="50233"/>
                        <a14:foregroundMark x1="29667" y1="50233" x2="35500" y2="44884"/>
                        <a14:foregroundMark x1="35500" y1="44884" x2="42000" y2="45116"/>
                        <a14:foregroundMark x1="42000" y1="45116" x2="42667" y2="47907"/>
                        <a14:foregroundMark x1="42667" y1="47442" x2="34833" y2="44186"/>
                        <a14:foregroundMark x1="34833" y1="44186" x2="28333" y2="44419"/>
                        <a14:foregroundMark x1="28333" y1="44419" x2="22500" y2="47907"/>
                        <a14:foregroundMark x1="22500" y1="47907" x2="24167" y2="59070"/>
                        <a14:foregroundMark x1="24167" y1="59070" x2="30500" y2="63488"/>
                        <a14:foregroundMark x1="30500" y1="63488" x2="41667" y2="54651"/>
                        <a14:foregroundMark x1="41667" y1="54651" x2="39167" y2="47907"/>
                        <a14:foregroundMark x1="40833" y1="53023" x2="32833" y2="53721"/>
                        <a14:foregroundMark x1="32833" y1="53721" x2="39000" y2="55116"/>
                        <a14:foregroundMark x1="39000" y1="55116" x2="38333" y2="53023"/>
                        <a14:foregroundMark x1="38333" y1="52791" x2="31667" y2="53023"/>
                        <a14:foregroundMark x1="31667" y1="53023" x2="25500" y2="57209"/>
                        <a14:foregroundMark x1="25500" y1="57209" x2="31667" y2="62093"/>
                        <a14:foregroundMark x1="31667" y1="62093" x2="37833" y2="57907"/>
                        <a14:foregroundMark x1="37833" y1="57907" x2="34000" y2="54419"/>
                        <a14:foregroundMark x1="33833" y1="54186" x2="31167" y2="53721"/>
                        <a14:foregroundMark x1="31500" y1="53721" x2="23500" y2="54651"/>
                        <a14:foregroundMark x1="23500" y1="54651" x2="30833" y2="60000"/>
                        <a14:foregroundMark x1="30833" y1="60000" x2="38167" y2="58140"/>
                        <a14:foregroundMark x1="38167" y1="58140" x2="30000" y2="54419"/>
                        <a14:foregroundMark x1="30000" y1="54419" x2="24667" y2="55814"/>
                        <a14:foregroundMark x1="61500" y1="26512" x2="54167" y2="26744"/>
                        <a14:foregroundMark x1="54167" y1="26744" x2="51500" y2="66512"/>
                        <a14:foregroundMark x1="51500" y1="66512" x2="56667" y2="73023"/>
                        <a14:foregroundMark x1="56667" y1="73023" x2="70333" y2="69070"/>
                        <a14:foregroundMark x1="70333" y1="69070" x2="75667" y2="62558"/>
                        <a14:foregroundMark x1="75667" y1="62558" x2="76667" y2="53721"/>
                        <a14:foregroundMark x1="76667" y1="53721" x2="75167" y2="45116"/>
                        <a14:foregroundMark x1="75167" y1="45116" x2="76833" y2="26744"/>
                        <a14:foregroundMark x1="76833" y1="26744" x2="69333" y2="23953"/>
                        <a14:foregroundMark x1="69333" y1="23953" x2="62833" y2="26744"/>
                        <a14:foregroundMark x1="62833" y1="26744" x2="59667" y2="26512"/>
                        <a14:foregroundMark x1="59667" y1="26279" x2="52500" y2="27907"/>
                        <a14:foregroundMark x1="52500" y1="27907" x2="70500" y2="28837"/>
                        <a14:foregroundMark x1="70500" y1="28837" x2="79333" y2="27209"/>
                        <a14:foregroundMark x1="79333" y1="27209" x2="59500" y2="33953"/>
                        <a14:foregroundMark x1="64167" y1="35814" x2="56667" y2="36047"/>
                        <a14:foregroundMark x1="56667" y1="36047" x2="55167" y2="29767"/>
                        <a14:foregroundMark x1="58333" y1="33023" x2="59500" y2="51860"/>
                        <a14:foregroundMark x1="59500" y1="51860" x2="61667" y2="43721"/>
                        <a14:foregroundMark x1="61667" y1="43721" x2="67333" y2="38837"/>
                        <a14:foregroundMark x1="67333" y1="38837" x2="69833" y2="47442"/>
                        <a14:foregroundMark x1="69833" y1="47442" x2="69833" y2="57209"/>
                        <a14:foregroundMark x1="69833" y1="57209" x2="56667" y2="53023"/>
                        <a14:foregroundMark x1="56667" y1="53023" x2="62333" y2="56744"/>
                        <a14:foregroundMark x1="62333" y1="56744" x2="65500" y2="53023"/>
                        <a14:foregroundMark x1="66000" y1="52791" x2="65167" y2="43488"/>
                        <a14:foregroundMark x1="65167" y1="43488" x2="73833" y2="42791"/>
                        <a14:foregroundMark x1="73833" y1="42791" x2="62000" y2="50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5741" y="3263907"/>
            <a:ext cx="2295155" cy="16448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AD555A-4373-49BC-8F96-464A81E336F2}"/>
              </a:ext>
            </a:extLst>
          </p:cNvPr>
          <p:cNvSpPr txBox="1"/>
          <p:nvPr/>
        </p:nvSpPr>
        <p:spPr>
          <a:xfrm>
            <a:off x="6672072" y="1813338"/>
            <a:ext cx="42889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Cheap!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Python compatible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Ubiquitous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Huge support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Good amount of compatible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1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43526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79676" y="-296636"/>
            <a:ext cx="11312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</a:rPr>
              <a:t>Finished Product First!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78012-32CE-46A0-B34B-9687BEEF1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6" b="20132"/>
          <a:stretch/>
        </p:blipFill>
        <p:spPr>
          <a:xfrm rot="10800000">
            <a:off x="130993" y="1042455"/>
            <a:ext cx="4634512" cy="5422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36221-4832-3C49-9FF5-D44382292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04" y="1073659"/>
            <a:ext cx="6430603" cy="44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9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33925"/>
            <a:ext cx="12289535" cy="7175223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30835" y="812100"/>
            <a:ext cx="75048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  <a:latin typeface="Calibri" panose="020F0502020204030204" pitchFamily="34" charset="0"/>
                <a:cs typeface="Estrangelo Edessa" panose="03080600000000000000" pitchFamily="66" charset="0"/>
              </a:rPr>
              <a:t>Who am I?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7125" y="1484344"/>
            <a:ext cx="4288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Perpetual Student, National Lab Collaborator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F4B3EE-7315-4623-B18B-F2D4D4ACE5C1}"/>
              </a:ext>
            </a:extLst>
          </p:cNvPr>
          <p:cNvSpPr txBox="1"/>
          <p:nvPr/>
        </p:nvSpPr>
        <p:spPr>
          <a:xfrm>
            <a:off x="6144767" y="2280912"/>
            <a:ext cx="4288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Automotive enthusiast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Python-lover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Breaker of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From a tiny town (&lt;750 people)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Security Researcher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0272E4-C34A-4855-A2F2-14661ADCF7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94" t="14812" r="16019" b="13585"/>
          <a:stretch/>
        </p:blipFill>
        <p:spPr>
          <a:xfrm>
            <a:off x="1549308" y="2721749"/>
            <a:ext cx="3944613" cy="308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76351" y="310927"/>
            <a:ext cx="1190172" cy="1117600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58420" y="546561"/>
            <a:ext cx="1426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Check your bags!</a:t>
            </a:r>
            <a:endParaRPr lang="en-US" b="1" dirty="0">
              <a:solidFill>
                <a:schemeClr val="bg1"/>
              </a:solidFill>
              <a:latin typeface="AR BONNIE" panose="02000000000000000000" pitchFamily="2" charset="0"/>
              <a:cs typeface="Estrangelo Edessa" panose="03080600000000000000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29E29-5A40-4C45-A7CB-55E5FAB423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68" y="1975088"/>
            <a:ext cx="4876500" cy="27435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3D3509-925F-4E84-874A-5E34F09E39B6}"/>
              </a:ext>
            </a:extLst>
          </p:cNvPr>
          <p:cNvSpPr txBox="1"/>
          <p:nvPr/>
        </p:nvSpPr>
        <p:spPr>
          <a:xfrm>
            <a:off x="5971436" y="1595728"/>
            <a:ext cx="472505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(1) Raspberry Pi Zero 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(1) Level Converter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(1) Mini-USB 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(1) Mini HDMI-to-HDMI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(1) AC-to-DC Adapter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(1) CAN Daughter Board(MCP2515/TJA1050)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(1) OBD-II Automotive Cable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(1) Breadboard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Assorted wires, jumpers, cables.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9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972055" y="280388"/>
            <a:ext cx="5367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How do breadboards work?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A32CA-76D7-43EB-B191-1E9EF4B730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7854" r="4590" b="6874"/>
          <a:stretch/>
        </p:blipFill>
        <p:spPr>
          <a:xfrm>
            <a:off x="2338465" y="1454046"/>
            <a:ext cx="7000407" cy="464695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181788A-AA61-4BC1-B1A0-348BFF32333B}"/>
              </a:ext>
            </a:extLst>
          </p:cNvPr>
          <p:cNvSpPr/>
          <p:nvPr/>
        </p:nvSpPr>
        <p:spPr>
          <a:xfrm>
            <a:off x="2940569" y="1533820"/>
            <a:ext cx="5796197" cy="5546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777EF3-CDD7-4F55-BF2D-AF0E2FB771DC}"/>
              </a:ext>
            </a:extLst>
          </p:cNvPr>
          <p:cNvSpPr/>
          <p:nvPr/>
        </p:nvSpPr>
        <p:spPr>
          <a:xfrm>
            <a:off x="3005528" y="5423584"/>
            <a:ext cx="5796197" cy="5546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DF3DDCF-7975-40D3-9700-0075AA251213}"/>
              </a:ext>
            </a:extLst>
          </p:cNvPr>
          <p:cNvSpPr/>
          <p:nvPr/>
        </p:nvSpPr>
        <p:spPr>
          <a:xfrm>
            <a:off x="2495862" y="2380765"/>
            <a:ext cx="314794" cy="1212419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A64E462-47C9-49C6-BDB5-DB809D90E60F}"/>
              </a:ext>
            </a:extLst>
          </p:cNvPr>
          <p:cNvSpPr/>
          <p:nvPr/>
        </p:nvSpPr>
        <p:spPr>
          <a:xfrm rot="10800000">
            <a:off x="2495862" y="4067158"/>
            <a:ext cx="314794" cy="1212419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0C70C1-36F7-4481-B615-DB14980529B5}"/>
              </a:ext>
            </a:extLst>
          </p:cNvPr>
          <p:cNvCxnSpPr>
            <a:stCxn id="3" idx="1"/>
          </p:cNvCxnSpPr>
          <p:nvPr/>
        </p:nvCxnSpPr>
        <p:spPr>
          <a:xfrm flipV="1">
            <a:off x="2338465" y="3777521"/>
            <a:ext cx="70004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20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1!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Insert the Level Converter, ensuring HV is on the ‘a-e’ side.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CB89C-A0D3-46C6-965F-3BF4CC2D69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t="40838"/>
          <a:stretch/>
        </p:blipFill>
        <p:spPr>
          <a:xfrm rot="5400000">
            <a:off x="2179079" y="-250291"/>
            <a:ext cx="5015690" cy="82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2.a</a:t>
            </a:r>
          </a:p>
          <a:p>
            <a:r>
              <a:rPr lang="en-US" sz="3600" dirty="0">
                <a:solidFill>
                  <a:schemeClr val="bg1"/>
                </a:solidFill>
              </a:rPr>
              <a:t>Analyze the CAN Daughter Board (MCP2515/TJA1050)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D4F08-F185-422F-9788-4A222F70E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67" b="91467" l="10000" r="90000">
                        <a14:foregroundMark x1="44900" y1="88933" x2="47200" y2="89200"/>
                        <a14:foregroundMark x1="48000" y1="91467" x2="48600" y2="90800"/>
                        <a14:foregroundMark x1="47400" y1="11467" x2="50800" y2="5867"/>
                        <a14:foregroundMark x1="50800" y1="5867" x2="52100" y2="12800"/>
                        <a14:foregroundMark x1="52100" y1="12800" x2="47400" y2="11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5539">
            <a:off x="1779476" y="0"/>
            <a:ext cx="9144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24F97D2-AB4E-4690-8FCF-B90E72A6D574}"/>
              </a:ext>
            </a:extLst>
          </p:cNvPr>
          <p:cNvSpPr/>
          <p:nvPr/>
        </p:nvSpPr>
        <p:spPr>
          <a:xfrm>
            <a:off x="4495873" y="1983217"/>
            <a:ext cx="1829976" cy="20341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B9F165-58AB-41BB-A953-A7B6EEBF6A15}"/>
              </a:ext>
            </a:extLst>
          </p:cNvPr>
          <p:cNvSpPr/>
          <p:nvPr/>
        </p:nvSpPr>
        <p:spPr>
          <a:xfrm>
            <a:off x="6325849" y="3483283"/>
            <a:ext cx="1019331" cy="9837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F35AD0-93F7-49B3-9C65-A24C7FEDFF1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342807" y="3000291"/>
            <a:ext cx="1153066" cy="307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C673DD-B91D-4F45-8E1F-99FB7FA75FE3}"/>
              </a:ext>
            </a:extLst>
          </p:cNvPr>
          <p:cNvSpPr txBox="1"/>
          <p:nvPr/>
        </p:nvSpPr>
        <p:spPr>
          <a:xfrm rot="16200000">
            <a:off x="2233635" y="2964320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MCP2515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E7B87-F3E4-4CCA-8905-9C3C88407037}"/>
              </a:ext>
            </a:extLst>
          </p:cNvPr>
          <p:cNvSpPr txBox="1"/>
          <p:nvPr/>
        </p:nvSpPr>
        <p:spPr>
          <a:xfrm>
            <a:off x="5966589" y="5197854"/>
            <a:ext cx="173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TJA1050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189D08-62FD-40DF-8402-C0BF0077EC2F}"/>
              </a:ext>
            </a:extLst>
          </p:cNvPr>
          <p:cNvCxnSpPr>
            <a:stCxn id="13" idx="4"/>
          </p:cNvCxnSpPr>
          <p:nvPr/>
        </p:nvCxnSpPr>
        <p:spPr>
          <a:xfrm flipH="1">
            <a:off x="6835513" y="4467069"/>
            <a:ext cx="2" cy="10197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3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2.a</a:t>
            </a:r>
          </a:p>
          <a:p>
            <a:r>
              <a:rPr lang="en-US" sz="3600" dirty="0">
                <a:solidFill>
                  <a:schemeClr val="bg1"/>
                </a:solidFill>
              </a:rPr>
              <a:t>Analyze the CAN Daughter Board (MCP2515/TJA1050)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D4F08-F185-422F-9788-4A222F70E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67" b="91467" l="10000" r="90000">
                        <a14:foregroundMark x1="44900" y1="88933" x2="47200" y2="89200"/>
                        <a14:foregroundMark x1="48000" y1="91467" x2="48600" y2="90800"/>
                        <a14:foregroundMark x1="47400" y1="11467" x2="50800" y2="5867"/>
                        <a14:foregroundMark x1="50800" y1="5867" x2="52100" y2="12800"/>
                        <a14:foregroundMark x1="52100" y1="12800" x2="47400" y2="11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5539">
            <a:off x="1795321" y="-1"/>
            <a:ext cx="9144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24F97D2-AB4E-4690-8FCF-B90E72A6D574}"/>
              </a:ext>
            </a:extLst>
          </p:cNvPr>
          <p:cNvSpPr/>
          <p:nvPr/>
        </p:nvSpPr>
        <p:spPr>
          <a:xfrm>
            <a:off x="3642616" y="1931115"/>
            <a:ext cx="701209" cy="27757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B9F165-58AB-41BB-A953-A7B6EEBF6A15}"/>
              </a:ext>
            </a:extLst>
          </p:cNvPr>
          <p:cNvSpPr/>
          <p:nvPr/>
        </p:nvSpPr>
        <p:spPr>
          <a:xfrm>
            <a:off x="7338511" y="2272343"/>
            <a:ext cx="1400755" cy="20196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F35AD0-93F7-49B3-9C65-A24C7FEDFF12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2079280" y="3256129"/>
            <a:ext cx="1563336" cy="628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C673DD-B91D-4F45-8E1F-99FB7FA75FE3}"/>
              </a:ext>
            </a:extLst>
          </p:cNvPr>
          <p:cNvSpPr txBox="1"/>
          <p:nvPr/>
        </p:nvSpPr>
        <p:spPr>
          <a:xfrm>
            <a:off x="163458" y="1686469"/>
            <a:ext cx="34791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Serial Peripheral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Interface (SPI)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(to Level Converter)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E7B87-F3E4-4CCA-8905-9C3C88407037}"/>
              </a:ext>
            </a:extLst>
          </p:cNvPr>
          <p:cNvSpPr txBox="1"/>
          <p:nvPr/>
        </p:nvSpPr>
        <p:spPr>
          <a:xfrm>
            <a:off x="8701939" y="2782668"/>
            <a:ext cx="245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CAN (to car)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189D08-62FD-40DF-8402-C0BF0077EC2F}"/>
              </a:ext>
            </a:extLst>
          </p:cNvPr>
          <p:cNvCxnSpPr>
            <a:cxnSpLocks/>
            <a:stCxn id="13" idx="4"/>
          </p:cNvCxnSpPr>
          <p:nvPr/>
        </p:nvCxnSpPr>
        <p:spPr>
          <a:xfrm flipH="1" flipV="1">
            <a:off x="7848181" y="4275777"/>
            <a:ext cx="190708" cy="16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49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Sparkfun.com is a great resource for SPI/electronics in general!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Tangent: What’s SPI?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189D08-62FD-40DF-8402-C0BF0077EC2F}"/>
              </a:ext>
            </a:extLst>
          </p:cNvPr>
          <p:cNvCxnSpPr>
            <a:cxnSpLocks/>
          </p:cNvCxnSpPr>
          <p:nvPr/>
        </p:nvCxnSpPr>
        <p:spPr>
          <a:xfrm flipH="1" flipV="1">
            <a:off x="7848181" y="4275777"/>
            <a:ext cx="190708" cy="16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C7F6433-522B-4F59-81E1-C2316976F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7" y="800872"/>
            <a:ext cx="7083165" cy="501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3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Sparkfun.com is a great resource for SPI/electronics in general!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Tangent: How does SPI work with Raspberry Pi?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189D08-62FD-40DF-8402-C0BF0077EC2F}"/>
              </a:ext>
            </a:extLst>
          </p:cNvPr>
          <p:cNvCxnSpPr>
            <a:cxnSpLocks/>
          </p:cNvCxnSpPr>
          <p:nvPr/>
        </p:nvCxnSpPr>
        <p:spPr>
          <a:xfrm flipH="1" flipV="1">
            <a:off x="7848181" y="4275777"/>
            <a:ext cx="190708" cy="16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5AA270E-CD3D-4148-8BB0-9DD124637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47" y="661263"/>
            <a:ext cx="6957305" cy="591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4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2.c!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Insert the CAN Daughter Board into (A,8)—(A,14)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51FCC-4E2A-4030-9A45-5F83EDEEC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2060" y="-509721"/>
            <a:ext cx="4947881" cy="879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21799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3!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Add Jumpers from SPI to Level Converter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63296-0817-47A9-8CED-0C93D5E109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7"/>
          <a:stretch/>
        </p:blipFill>
        <p:spPr>
          <a:xfrm>
            <a:off x="1765330" y="1479376"/>
            <a:ext cx="3858279" cy="4816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39EBE-AC61-4529-B4FF-ED0D37A34D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1" b="30341"/>
          <a:stretch/>
        </p:blipFill>
        <p:spPr>
          <a:xfrm>
            <a:off x="6645638" y="1479376"/>
            <a:ext cx="3858279" cy="2363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1C7C3-D887-405F-928A-0E5A37CCE2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7" b="41862"/>
          <a:stretch/>
        </p:blipFill>
        <p:spPr>
          <a:xfrm>
            <a:off x="6645639" y="4346301"/>
            <a:ext cx="3858279" cy="1945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97B658-CAAC-F949-99F2-97F3E3AA1889}"/>
              </a:ext>
            </a:extLst>
          </p:cNvPr>
          <p:cNvSpPr txBox="1"/>
          <p:nvPr/>
        </p:nvSpPr>
        <p:spPr>
          <a:xfrm rot="262682">
            <a:off x="2837542" y="3419758"/>
            <a:ext cx="118872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INT</a:t>
            </a:r>
          </a:p>
          <a:p>
            <a:r>
              <a:rPr lang="en-US" sz="1900" dirty="0">
                <a:solidFill>
                  <a:schemeClr val="bg1"/>
                </a:solidFill>
              </a:rPr>
              <a:t>SCK</a:t>
            </a:r>
          </a:p>
          <a:p>
            <a:r>
              <a:rPr lang="en-US" sz="1900" dirty="0">
                <a:solidFill>
                  <a:schemeClr val="bg1"/>
                </a:solidFill>
              </a:rPr>
              <a:t>SI</a:t>
            </a:r>
          </a:p>
          <a:p>
            <a:r>
              <a:rPr lang="en-US" sz="1900" dirty="0">
                <a:solidFill>
                  <a:schemeClr val="bg1"/>
                </a:solidFill>
              </a:rPr>
              <a:t>SO</a:t>
            </a:r>
          </a:p>
          <a:p>
            <a:r>
              <a:rPr lang="en-US" sz="1900" dirty="0">
                <a:solidFill>
                  <a:schemeClr val="bg1"/>
                </a:solidFill>
              </a:rPr>
              <a:t>CS</a:t>
            </a:r>
          </a:p>
          <a:p>
            <a:r>
              <a:rPr lang="en-US" sz="1900" dirty="0">
                <a:solidFill>
                  <a:schemeClr val="bg1"/>
                </a:solidFill>
              </a:rPr>
              <a:t>GND</a:t>
            </a:r>
          </a:p>
          <a:p>
            <a:r>
              <a:rPr lang="en-US" sz="1900" dirty="0">
                <a:solidFill>
                  <a:schemeClr val="bg1"/>
                </a:solidFill>
              </a:rPr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420383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4!</a:t>
            </a:r>
          </a:p>
          <a:p>
            <a:r>
              <a:rPr lang="en-US" sz="3300" dirty="0">
                <a:solidFill>
                  <a:schemeClr val="bg1"/>
                </a:solidFill>
              </a:rPr>
              <a:t>Add Jumpers from HV power rails to Level Converter and CAN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1F252-6D1F-4AFD-A449-49CE877C2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29170" b="23385"/>
          <a:stretch/>
        </p:blipFill>
        <p:spPr>
          <a:xfrm>
            <a:off x="519461" y="1100287"/>
            <a:ext cx="4733690" cy="523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8CB55-DB57-4BBE-A02C-0CF456B0E4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5" t="29328" r="-1" b="24352"/>
          <a:stretch/>
        </p:blipFill>
        <p:spPr>
          <a:xfrm>
            <a:off x="6938851" y="1100287"/>
            <a:ext cx="4642648" cy="5370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74B78B-2273-1946-BF64-66E0A36B45B6}"/>
              </a:ext>
            </a:extLst>
          </p:cNvPr>
          <p:cNvSpPr txBox="1"/>
          <p:nvPr/>
        </p:nvSpPr>
        <p:spPr>
          <a:xfrm>
            <a:off x="1357085" y="3546340"/>
            <a:ext cx="1188720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INT</a:t>
            </a:r>
          </a:p>
          <a:p>
            <a:r>
              <a:rPr lang="en-US" sz="2300" dirty="0">
                <a:solidFill>
                  <a:schemeClr val="bg1"/>
                </a:solidFill>
              </a:rPr>
              <a:t>SCK</a:t>
            </a:r>
          </a:p>
          <a:p>
            <a:r>
              <a:rPr lang="en-US" sz="2300" dirty="0">
                <a:solidFill>
                  <a:schemeClr val="bg1"/>
                </a:solidFill>
              </a:rPr>
              <a:t>SI</a:t>
            </a:r>
          </a:p>
          <a:p>
            <a:r>
              <a:rPr lang="en-US" sz="2300" dirty="0">
                <a:solidFill>
                  <a:schemeClr val="bg1"/>
                </a:solidFill>
              </a:rPr>
              <a:t>SO</a:t>
            </a:r>
          </a:p>
          <a:p>
            <a:r>
              <a:rPr lang="en-US" sz="2300" dirty="0">
                <a:solidFill>
                  <a:schemeClr val="bg1"/>
                </a:solidFill>
              </a:rPr>
              <a:t>CS</a:t>
            </a:r>
          </a:p>
          <a:p>
            <a:r>
              <a:rPr lang="en-US" sz="2300" dirty="0">
                <a:solidFill>
                  <a:schemeClr val="bg1"/>
                </a:solidFill>
              </a:rPr>
              <a:t>GND</a:t>
            </a:r>
          </a:p>
          <a:p>
            <a:r>
              <a:rPr lang="en-US" sz="2300" dirty="0">
                <a:solidFill>
                  <a:schemeClr val="bg1"/>
                </a:solidFill>
              </a:rPr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45333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5AB2D-9539-4B84-B282-7263981E4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4" y="1324026"/>
            <a:ext cx="4294727" cy="2866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8935E-DC55-44A3-B063-07ABB2511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800" y="954152"/>
            <a:ext cx="3393166" cy="1886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4CC9C8-F380-408D-B70D-E39C1CACE08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" t="-24105" r="-1304" b="24105"/>
          <a:stretch/>
        </p:blipFill>
        <p:spPr>
          <a:xfrm>
            <a:off x="4960942" y="141978"/>
            <a:ext cx="2861386" cy="50898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862464-39C0-4988-9BB8-8485956A4BE4}"/>
              </a:ext>
            </a:extLst>
          </p:cNvPr>
          <p:cNvSpPr txBox="1"/>
          <p:nvPr/>
        </p:nvSpPr>
        <p:spPr>
          <a:xfrm>
            <a:off x="2343550" y="0"/>
            <a:ext cx="750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Estrangelo Edessa" panose="03080600000000000000" pitchFamily="66" charset="0"/>
              </a:rPr>
              <a:t>Vehicle Security at a National Lab?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86EEE-5B6B-461D-81C4-244EB6D7C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61" y="3089155"/>
            <a:ext cx="3738743" cy="24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2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5!</a:t>
            </a:r>
          </a:p>
          <a:p>
            <a:r>
              <a:rPr lang="en-US" sz="3300" dirty="0">
                <a:solidFill>
                  <a:schemeClr val="bg1"/>
                </a:solidFill>
              </a:rPr>
              <a:t>Check out the Raspberry Pi Zero W!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15EDA-A64A-4A2C-BC77-B38DCA243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69" y="1154162"/>
            <a:ext cx="9049861" cy="52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5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-1" y="0"/>
            <a:ext cx="695234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5.a!</a:t>
            </a:r>
          </a:p>
          <a:p>
            <a:r>
              <a:rPr lang="en-US" sz="3300" dirty="0">
                <a:solidFill>
                  <a:schemeClr val="bg1"/>
                </a:solidFill>
              </a:rPr>
              <a:t>Get familiar with the Raspberry Pi GPIO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DC607-24C4-41BB-9C2B-56B792559A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0683" y="2030350"/>
            <a:ext cx="6982628" cy="2672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5289D-FC1E-4122-AD69-D0A8BF2A4E25}"/>
              </a:ext>
            </a:extLst>
          </p:cNvPr>
          <p:cNvSpPr txBox="1"/>
          <p:nvPr/>
        </p:nvSpPr>
        <p:spPr>
          <a:xfrm>
            <a:off x="101600" y="1278790"/>
            <a:ext cx="6502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We are interested in pins:</a:t>
            </a:r>
          </a:p>
          <a:p>
            <a:pPr algn="r"/>
            <a:r>
              <a:rPr lang="en-US" sz="3600" dirty="0">
                <a:solidFill>
                  <a:schemeClr val="accent2"/>
                </a:solidFill>
              </a:rPr>
              <a:t>1: 3.3-Volt</a:t>
            </a:r>
          </a:p>
          <a:p>
            <a:pPr algn="r"/>
            <a:r>
              <a:rPr lang="en-US" sz="3600" dirty="0">
                <a:solidFill>
                  <a:srgbClr val="FF0000"/>
                </a:solidFill>
              </a:rPr>
              <a:t>4. 5-Volt</a:t>
            </a:r>
          </a:p>
          <a:p>
            <a:pPr algn="r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6. Ground</a:t>
            </a:r>
          </a:p>
          <a:p>
            <a:pPr algn="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19. SPI_MOSI</a:t>
            </a:r>
          </a:p>
          <a:p>
            <a:pPr algn="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21. SPI_MISO</a:t>
            </a:r>
          </a:p>
          <a:p>
            <a:pPr algn="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23. SPI_SCLK</a:t>
            </a:r>
          </a:p>
          <a:p>
            <a:pPr algn="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24. SPI_CE0</a:t>
            </a:r>
            <a:endParaRPr lang="en-US" sz="3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72BFA3-B1A0-084C-B931-BD1B0B144F63}"/>
              </a:ext>
            </a:extLst>
          </p:cNvPr>
          <p:cNvCxnSpPr/>
          <p:nvPr/>
        </p:nvCxnSpPr>
        <p:spPr>
          <a:xfrm flipV="1">
            <a:off x="6604000" y="391886"/>
            <a:ext cx="1567543" cy="16836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DB544A-0638-AE43-A166-A997B1DD2297}"/>
              </a:ext>
            </a:extLst>
          </p:cNvPr>
          <p:cNvCxnSpPr/>
          <p:nvPr/>
        </p:nvCxnSpPr>
        <p:spPr>
          <a:xfrm flipV="1">
            <a:off x="6473371" y="577081"/>
            <a:ext cx="3164115" cy="216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B525D1-0B40-4147-9920-AD8E5D6F7C6A}"/>
              </a:ext>
            </a:extLst>
          </p:cNvPr>
          <p:cNvCxnSpPr/>
          <p:nvPr/>
        </p:nvCxnSpPr>
        <p:spPr>
          <a:xfrm flipV="1">
            <a:off x="6473371" y="1054895"/>
            <a:ext cx="3164115" cy="2196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3535BA-502A-944B-BF75-2473C1FFDEE1}"/>
              </a:ext>
            </a:extLst>
          </p:cNvPr>
          <p:cNvCxnSpPr/>
          <p:nvPr/>
        </p:nvCxnSpPr>
        <p:spPr>
          <a:xfrm flipV="1">
            <a:off x="6473371" y="3091543"/>
            <a:ext cx="1582057" cy="69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C03D-4518-FB47-9783-2A528FEE336B}"/>
              </a:ext>
            </a:extLst>
          </p:cNvPr>
          <p:cNvCxnSpPr>
            <a:cxnSpLocks/>
          </p:cNvCxnSpPr>
          <p:nvPr/>
        </p:nvCxnSpPr>
        <p:spPr>
          <a:xfrm flipV="1">
            <a:off x="6436932" y="3439886"/>
            <a:ext cx="1734611" cy="84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E15271-BE38-1E45-9633-908104FCD7F0}"/>
              </a:ext>
            </a:extLst>
          </p:cNvPr>
          <p:cNvCxnSpPr>
            <a:cxnSpLocks/>
          </p:cNvCxnSpPr>
          <p:nvPr/>
        </p:nvCxnSpPr>
        <p:spPr>
          <a:xfrm flipV="1">
            <a:off x="6396940" y="3788229"/>
            <a:ext cx="1834131" cy="111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27D7B6-A730-B243-9A0A-A4C64055F32E}"/>
              </a:ext>
            </a:extLst>
          </p:cNvPr>
          <p:cNvCxnSpPr>
            <a:cxnSpLocks/>
          </p:cNvCxnSpPr>
          <p:nvPr/>
        </p:nvCxnSpPr>
        <p:spPr>
          <a:xfrm flipV="1">
            <a:off x="6429827" y="3746217"/>
            <a:ext cx="3207659" cy="168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57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6!</a:t>
            </a:r>
          </a:p>
          <a:p>
            <a:r>
              <a:rPr lang="en-US" sz="3300" dirty="0">
                <a:solidFill>
                  <a:schemeClr val="bg1"/>
                </a:solidFill>
              </a:rPr>
              <a:t>Start building Low Voltage (LV) Side for Raspberry Pi. Add Jumpers for power and 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FFCA6-8CB1-4EBE-A5FC-D82BFA5D2B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3" t="41464" r="17846"/>
          <a:stretch/>
        </p:blipFill>
        <p:spPr>
          <a:xfrm rot="16200000">
            <a:off x="3618825" y="-81859"/>
            <a:ext cx="4649549" cy="81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1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7!</a:t>
            </a:r>
          </a:p>
          <a:p>
            <a:r>
              <a:rPr lang="en-US" sz="3300" dirty="0">
                <a:solidFill>
                  <a:schemeClr val="bg1"/>
                </a:solidFill>
              </a:rPr>
              <a:t>Now we can add the wires for SPI communication!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C53AB-1380-4DA9-9476-C55F7E20A4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4" r="17624" b="33334"/>
          <a:stretch/>
        </p:blipFill>
        <p:spPr>
          <a:xfrm>
            <a:off x="1993692" y="1154162"/>
            <a:ext cx="8259580" cy="530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88" y="67938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8!</a:t>
            </a:r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Connect SPI to the Raspberry Pi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F438D-7563-4CDF-80BB-0953B2E9E6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00" r="26177" b="11742"/>
          <a:stretch/>
        </p:blipFill>
        <p:spPr>
          <a:xfrm rot="5400000">
            <a:off x="721619" y="711041"/>
            <a:ext cx="5091662" cy="6002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175499-3DBA-41A0-A508-791D720F4302}"/>
              </a:ext>
            </a:extLst>
          </p:cNvPr>
          <p:cNvSpPr txBox="1"/>
          <p:nvPr/>
        </p:nvSpPr>
        <p:spPr>
          <a:xfrm>
            <a:off x="7005639" y="1674674"/>
            <a:ext cx="1188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(I,1) SCK to RPI Pin 23</a:t>
            </a:r>
          </a:p>
          <a:p>
            <a:r>
              <a:rPr lang="en-US" sz="3600" dirty="0">
                <a:solidFill>
                  <a:schemeClr val="bg1"/>
                </a:solidFill>
              </a:rPr>
              <a:t>(I,5) MOSI to RPI Pin 19</a:t>
            </a:r>
          </a:p>
          <a:p>
            <a:r>
              <a:rPr lang="en-US" sz="3600" dirty="0">
                <a:solidFill>
                  <a:schemeClr val="bg1"/>
                </a:solidFill>
              </a:rPr>
              <a:t>(I,6) MISO to RPI Pin 21</a:t>
            </a:r>
          </a:p>
        </p:txBody>
      </p:sp>
    </p:spTree>
    <p:extLst>
      <p:ext uri="{BB962C8B-B14F-4D97-AF65-F5344CB8AC3E}">
        <p14:creationId xmlns:p14="http://schemas.microsoft.com/office/powerpoint/2010/main" val="398692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46167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8.a!</a:t>
            </a:r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Don’t forget to add the Slave-Select (CS)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C6316-A48D-4480-BEDB-6B40B60191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6" t="20328" b="19563"/>
          <a:stretch/>
        </p:blipFill>
        <p:spPr>
          <a:xfrm rot="16200000">
            <a:off x="985775" y="473188"/>
            <a:ext cx="5239220" cy="6601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0A4A1-E790-49BB-A070-6A1BDFA115C3}"/>
              </a:ext>
            </a:extLst>
          </p:cNvPr>
          <p:cNvSpPr txBox="1"/>
          <p:nvPr/>
        </p:nvSpPr>
        <p:spPr>
          <a:xfrm>
            <a:off x="7210770" y="3127441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(e,12) to RPI Pin 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23497-92D7-8D44-9AB6-FF0FF8851772}"/>
              </a:ext>
            </a:extLst>
          </p:cNvPr>
          <p:cNvSpPr txBox="1"/>
          <p:nvPr/>
        </p:nvSpPr>
        <p:spPr>
          <a:xfrm rot="15369457">
            <a:off x="3349954" y="3432323"/>
            <a:ext cx="888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</a:t>
            </a:r>
          </a:p>
          <a:p>
            <a:r>
              <a:rPr lang="en-US" dirty="0">
                <a:solidFill>
                  <a:schemeClr val="bg1"/>
                </a:solidFill>
              </a:rPr>
              <a:t>SCK</a:t>
            </a:r>
          </a:p>
          <a:p>
            <a:r>
              <a:rPr lang="en-US" dirty="0">
                <a:solidFill>
                  <a:schemeClr val="bg1"/>
                </a:solidFill>
              </a:rPr>
              <a:t>SI</a:t>
            </a:r>
          </a:p>
          <a:p>
            <a:r>
              <a:rPr lang="en-US" dirty="0">
                <a:solidFill>
                  <a:schemeClr val="bg1"/>
                </a:solidFill>
              </a:rPr>
              <a:t>SO</a:t>
            </a:r>
          </a:p>
          <a:p>
            <a:r>
              <a:rPr lang="en-US" dirty="0">
                <a:solidFill>
                  <a:schemeClr val="bg1"/>
                </a:solidFill>
              </a:rPr>
              <a:t>CS</a:t>
            </a:r>
          </a:p>
          <a:p>
            <a:r>
              <a:rPr lang="en-US" dirty="0">
                <a:solidFill>
                  <a:schemeClr val="bg1"/>
                </a:solidFill>
              </a:rPr>
              <a:t>GND</a:t>
            </a:r>
          </a:p>
          <a:p>
            <a:r>
              <a:rPr lang="en-US" dirty="0">
                <a:solidFill>
                  <a:schemeClr val="bg1"/>
                </a:solidFill>
              </a:rPr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408061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9!</a:t>
            </a:r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Start adding power to rails starting with Low-Voltage(LV) Side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A89D9-189E-4764-8283-59D9E962E834}"/>
              </a:ext>
            </a:extLst>
          </p:cNvPr>
          <p:cNvSpPr txBox="1"/>
          <p:nvPr/>
        </p:nvSpPr>
        <p:spPr>
          <a:xfrm>
            <a:off x="7585023" y="4721146"/>
            <a:ext cx="1188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RPI Pin 1 to LV +</a:t>
            </a:r>
          </a:p>
          <a:p>
            <a:r>
              <a:rPr lang="en-US" sz="3600" dirty="0">
                <a:solidFill>
                  <a:schemeClr val="bg1"/>
                </a:solidFill>
              </a:rPr>
              <a:t>RPI Pin 6 to LV -</a:t>
            </a:r>
          </a:p>
          <a:p>
            <a:r>
              <a:rPr lang="en-US" sz="3600" dirty="0">
                <a:solidFill>
                  <a:schemeClr val="bg1"/>
                </a:solidFill>
              </a:rPr>
              <a:t>RPI Pin 4 to HV +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04123-EA70-4548-A78A-DAEA2B954D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0" t="52064" b="13674"/>
          <a:stretch/>
        </p:blipFill>
        <p:spPr>
          <a:xfrm>
            <a:off x="570127" y="1154162"/>
            <a:ext cx="6909964" cy="5321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B616EE-5A0D-3F4E-848E-5AF26B178D71}"/>
              </a:ext>
            </a:extLst>
          </p:cNvPr>
          <p:cNvSpPr txBox="1"/>
          <p:nvPr/>
        </p:nvSpPr>
        <p:spPr>
          <a:xfrm rot="16200000">
            <a:off x="2987098" y="4252376"/>
            <a:ext cx="8882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</a:t>
            </a:r>
          </a:p>
          <a:p>
            <a:r>
              <a:rPr lang="en-US" sz="1400" dirty="0">
                <a:solidFill>
                  <a:schemeClr val="bg1"/>
                </a:solidFill>
              </a:rPr>
              <a:t>SCK</a:t>
            </a:r>
          </a:p>
          <a:p>
            <a:r>
              <a:rPr lang="en-US" sz="1400" dirty="0">
                <a:solidFill>
                  <a:schemeClr val="bg1"/>
                </a:solidFill>
              </a:rPr>
              <a:t>SI</a:t>
            </a:r>
          </a:p>
          <a:p>
            <a:r>
              <a:rPr lang="en-US" sz="1400" dirty="0">
                <a:solidFill>
                  <a:schemeClr val="bg1"/>
                </a:solidFill>
              </a:rPr>
              <a:t>SO</a:t>
            </a:r>
          </a:p>
          <a:p>
            <a:r>
              <a:rPr lang="en-US" sz="1400" dirty="0">
                <a:solidFill>
                  <a:schemeClr val="bg1"/>
                </a:solidFill>
              </a:rPr>
              <a:t>CS</a:t>
            </a:r>
          </a:p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321375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10!</a:t>
            </a:r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Add ground to the LV side and bridge it to HV using a jumper. (this helps create a common ground!)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C34AB-AFB0-4CA5-94FF-F24B056975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t="3214" r="20282" b="25430"/>
          <a:stretch/>
        </p:blipFill>
        <p:spPr>
          <a:xfrm>
            <a:off x="164892" y="1661994"/>
            <a:ext cx="8214610" cy="4782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EA0D5A-532E-4C2C-899A-17373E9C4129}"/>
              </a:ext>
            </a:extLst>
          </p:cNvPr>
          <p:cNvSpPr txBox="1"/>
          <p:nvPr/>
        </p:nvSpPr>
        <p:spPr>
          <a:xfrm>
            <a:off x="8379502" y="2344873"/>
            <a:ext cx="4032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RPI Pin 1 to LV +</a:t>
            </a:r>
          </a:p>
          <a:p>
            <a:r>
              <a:rPr lang="en-US" sz="3600" dirty="0">
                <a:solidFill>
                  <a:schemeClr val="bg1"/>
                </a:solidFill>
              </a:rPr>
              <a:t>RPI Pin 6 to LV -</a:t>
            </a:r>
          </a:p>
          <a:p>
            <a:r>
              <a:rPr lang="en-US" sz="3600" dirty="0">
                <a:solidFill>
                  <a:schemeClr val="bg1"/>
                </a:solidFill>
              </a:rPr>
              <a:t>RPI Pin 4 to HV +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Use a jumper to bridge LV- and HV-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80CCE-18AB-C346-8070-A4231CE03385}"/>
              </a:ext>
            </a:extLst>
          </p:cNvPr>
          <p:cNvSpPr txBox="1"/>
          <p:nvPr/>
        </p:nvSpPr>
        <p:spPr>
          <a:xfrm>
            <a:off x="1840469" y="2951946"/>
            <a:ext cx="888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INT</a:t>
            </a:r>
          </a:p>
          <a:p>
            <a:r>
              <a:rPr lang="en-US" sz="800" dirty="0">
                <a:solidFill>
                  <a:schemeClr val="bg1"/>
                </a:solidFill>
              </a:rPr>
              <a:t>SCK</a:t>
            </a:r>
          </a:p>
          <a:p>
            <a:r>
              <a:rPr lang="en-US" sz="800" dirty="0">
                <a:solidFill>
                  <a:schemeClr val="bg1"/>
                </a:solidFill>
              </a:rPr>
              <a:t>SI</a:t>
            </a:r>
          </a:p>
          <a:p>
            <a:r>
              <a:rPr lang="en-US" sz="800" dirty="0">
                <a:solidFill>
                  <a:schemeClr val="bg1"/>
                </a:solidFill>
              </a:rPr>
              <a:t>SO</a:t>
            </a:r>
          </a:p>
          <a:p>
            <a:r>
              <a:rPr lang="en-US" sz="800" dirty="0">
                <a:solidFill>
                  <a:schemeClr val="bg1"/>
                </a:solidFill>
              </a:rPr>
              <a:t>CS</a:t>
            </a:r>
          </a:p>
          <a:p>
            <a:r>
              <a:rPr lang="en-US" sz="800" dirty="0">
                <a:solidFill>
                  <a:schemeClr val="bg1"/>
                </a:solidFill>
              </a:rPr>
              <a:t>GND</a:t>
            </a:r>
          </a:p>
          <a:p>
            <a:r>
              <a:rPr lang="en-US" sz="800" dirty="0">
                <a:solidFill>
                  <a:schemeClr val="bg1"/>
                </a:solidFill>
              </a:rPr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344758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D26C0-F4B1-C849-ACD1-2B7026E6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" y="4954"/>
            <a:ext cx="13004800" cy="86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2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11!</a:t>
            </a:r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Now let’s connect to the </a:t>
            </a:r>
            <a:r>
              <a:rPr lang="en-US" sz="3300" dirty="0" err="1">
                <a:solidFill>
                  <a:schemeClr val="bg1"/>
                </a:solidFill>
              </a:rPr>
              <a:t>Codemash</a:t>
            </a:r>
            <a:r>
              <a:rPr lang="en-US" sz="3300" dirty="0">
                <a:solidFill>
                  <a:schemeClr val="bg1"/>
                </a:solidFill>
              </a:rPr>
              <a:t>-cars SSID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CAB5D-D0B9-4414-AC0C-3099372FD35D}"/>
              </a:ext>
            </a:extLst>
          </p:cNvPr>
          <p:cNvSpPr txBox="1"/>
          <p:nvPr/>
        </p:nvSpPr>
        <p:spPr>
          <a:xfrm>
            <a:off x="4535239" y="2321004"/>
            <a:ext cx="1188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SSID: </a:t>
            </a:r>
            <a:r>
              <a:rPr lang="en-US" sz="3300" dirty="0" err="1">
                <a:solidFill>
                  <a:schemeClr val="bg1"/>
                </a:solidFill>
              </a:rPr>
              <a:t>Codemash</a:t>
            </a:r>
            <a:r>
              <a:rPr lang="en-US" sz="3300" dirty="0">
                <a:solidFill>
                  <a:schemeClr val="bg1"/>
                </a:solidFill>
              </a:rPr>
              <a:t>-cars</a:t>
            </a:r>
          </a:p>
          <a:p>
            <a:r>
              <a:rPr lang="en-US" sz="3300" dirty="0">
                <a:solidFill>
                  <a:schemeClr val="bg1"/>
                </a:solidFill>
              </a:rPr>
              <a:t>Password: </a:t>
            </a:r>
            <a:r>
              <a:rPr lang="en-US" sz="3300" dirty="0" err="1">
                <a:solidFill>
                  <a:schemeClr val="bg1"/>
                </a:solidFill>
              </a:rPr>
              <a:t>carsRfun</a:t>
            </a: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8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0E890-523B-0B4A-9BAE-D2EAE5000B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33" y="769885"/>
            <a:ext cx="3296785" cy="21702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F7E831-8730-0548-BAB1-1C864A553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83" y="434444"/>
            <a:ext cx="3111500" cy="259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3A145-3FB3-9549-BEE2-BC4C5E7DF1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53" y="3305931"/>
            <a:ext cx="2269147" cy="1988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9AE782-6408-714C-8E13-4D5D8C41D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7558" y="3114882"/>
            <a:ext cx="3487839" cy="2370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318B4-5B7C-4271-8B8A-AEAD2F0C1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955" y="434444"/>
            <a:ext cx="2818422" cy="50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11a!</a:t>
            </a:r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Now let’s plug in peripherals and power on the Raspberry </a:t>
            </a:r>
            <a:r>
              <a:rPr lang="en-US" sz="3300" dirty="0" err="1">
                <a:solidFill>
                  <a:schemeClr val="bg1"/>
                </a:solidFill>
              </a:rPr>
              <a:t>Pis</a:t>
            </a:r>
            <a:r>
              <a:rPr lang="en-US" sz="3300" dirty="0">
                <a:solidFill>
                  <a:schemeClr val="bg1"/>
                </a:solidFill>
              </a:rPr>
              <a:t>! Then let’s try to </a:t>
            </a:r>
            <a:r>
              <a:rPr lang="en-US" sz="3300" dirty="0" err="1">
                <a:solidFill>
                  <a:schemeClr val="bg1"/>
                </a:solidFill>
              </a:rPr>
              <a:t>ssh</a:t>
            </a:r>
            <a:r>
              <a:rPr lang="en-US" sz="33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CAB5D-D0B9-4414-AC0C-3099372FD35D}"/>
              </a:ext>
            </a:extLst>
          </p:cNvPr>
          <p:cNvSpPr txBox="1"/>
          <p:nvPr/>
        </p:nvSpPr>
        <p:spPr>
          <a:xfrm>
            <a:off x="3795010" y="1769362"/>
            <a:ext cx="1188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err="1">
                <a:solidFill>
                  <a:schemeClr val="bg1"/>
                </a:solidFill>
              </a:rPr>
              <a:t>ssh</a:t>
            </a:r>
            <a:r>
              <a:rPr lang="en-US" sz="3300" dirty="0">
                <a:solidFill>
                  <a:schemeClr val="bg1"/>
                </a:solidFill>
              </a:rPr>
              <a:t> pi@&lt;IP-On-Bag&gt;</a:t>
            </a:r>
          </a:p>
          <a:p>
            <a:r>
              <a:rPr lang="en-US" sz="3300" dirty="0">
                <a:solidFill>
                  <a:schemeClr val="bg1"/>
                </a:solidFill>
              </a:rPr>
              <a:t>Password: raspberry</a:t>
            </a:r>
          </a:p>
        </p:txBody>
      </p:sp>
    </p:spTree>
    <p:extLst>
      <p:ext uri="{BB962C8B-B14F-4D97-AF65-F5344CB8AC3E}">
        <p14:creationId xmlns:p14="http://schemas.microsoft.com/office/powerpoint/2010/main" val="170403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DB6BF2-C835-BA45-B4E8-BFBD322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423065"/>
              </p:ext>
            </p:extLst>
          </p:nvPr>
        </p:nvGraphicFramePr>
        <p:xfrm>
          <a:off x="5786203" y="1680755"/>
          <a:ext cx="5143054" cy="3542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107">
                  <a:extLst>
                    <a:ext uri="{9D8B030D-6E8A-4147-A177-3AD203B41FA5}">
                      <a16:colId xmlns:a16="http://schemas.microsoft.com/office/drawing/2014/main" val="3035562499"/>
                    </a:ext>
                  </a:extLst>
                </a:gridCol>
                <a:gridCol w="4655947">
                  <a:extLst>
                    <a:ext uri="{9D8B030D-6E8A-4147-A177-3AD203B41FA5}">
                      <a16:colId xmlns:a16="http://schemas.microsoft.com/office/drawing/2014/main" val="737734869"/>
                    </a:ext>
                  </a:extLst>
                </a:gridCol>
              </a:tblGrid>
              <a:tr h="9803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$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sudo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/boot/config.txt</a:t>
                      </a:r>
                    </a:p>
                    <a:p>
                      <a:endParaRPr lang="en-US" sz="2000" b="0" i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000" b="0" i="1" dirty="0">
                          <a:solidFill>
                            <a:schemeClr val="tx1"/>
                          </a:solidFill>
                        </a:rPr>
                        <a:t># add: 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100751"/>
                  </a:ext>
                </a:extLst>
              </a:tr>
              <a:tr h="567979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 err="1">
                          <a:solidFill>
                            <a:schemeClr val="tx1"/>
                          </a:solidFill>
                        </a:rPr>
                        <a:t>dtparam</a:t>
                      </a:r>
                      <a:r>
                        <a:rPr lang="en-US" sz="2000" b="0" i="1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sz="2000" b="0" i="1" dirty="0" err="1">
                          <a:solidFill>
                            <a:schemeClr val="tx1"/>
                          </a:solidFill>
                        </a:rPr>
                        <a:t>spi</a:t>
                      </a:r>
                      <a:r>
                        <a:rPr lang="en-US" sz="2000" b="0" i="1" dirty="0">
                          <a:solidFill>
                            <a:schemeClr val="tx1"/>
                          </a:solidFill>
                        </a:rPr>
                        <a:t>=on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511608"/>
                  </a:ext>
                </a:extLst>
              </a:tr>
              <a:tr h="1400496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 err="1">
                          <a:solidFill>
                            <a:schemeClr val="tx1"/>
                          </a:solidFill>
                        </a:rPr>
                        <a:t>dtoverlay</a:t>
                      </a:r>
                      <a:r>
                        <a:rPr lang="en-US" sz="2000" b="0" i="1" dirty="0">
                          <a:solidFill>
                            <a:schemeClr val="tx1"/>
                          </a:solidFill>
                        </a:rPr>
                        <a:t>=mcp2515-can0,oscillator=8000000,spimaxfrequency=500000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717778"/>
                  </a:ext>
                </a:extLst>
              </a:tr>
              <a:tr h="567979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103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83E789-84C4-0C45-A6ED-5F435A05DD21}"/>
              </a:ext>
            </a:extLst>
          </p:cNvPr>
          <p:cNvSpPr txBox="1"/>
          <p:nvPr/>
        </p:nvSpPr>
        <p:spPr>
          <a:xfrm>
            <a:off x="6997234" y="5183702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2E0C7-BC71-594B-A590-EC13FF727678}"/>
              </a:ext>
            </a:extLst>
          </p:cNvPr>
          <p:cNvSpPr/>
          <p:nvPr/>
        </p:nvSpPr>
        <p:spPr>
          <a:xfrm>
            <a:off x="6747849" y="5197556"/>
            <a:ext cx="249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Reboot!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CE8B6-3638-4840-BA67-79FF6D0ECF6C}"/>
              </a:ext>
            </a:extLst>
          </p:cNvPr>
          <p:cNvSpPr txBox="1"/>
          <p:nvPr/>
        </p:nvSpPr>
        <p:spPr>
          <a:xfrm>
            <a:off x="1497229" y="1680755"/>
            <a:ext cx="4288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Use your favorite text editor to edit /boot/config.txt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DB373-6AD8-4FF0-A78A-1A74DF573B2A}"/>
              </a:ext>
            </a:extLst>
          </p:cNvPr>
          <p:cNvSpPr txBox="1"/>
          <p:nvPr/>
        </p:nvSpPr>
        <p:spPr>
          <a:xfrm>
            <a:off x="365097" y="4616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12: Edit the boot config to enable SPI communication</a:t>
            </a: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5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DB6BF2-C835-BA45-B4E8-BFBD322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19952"/>
              </p:ext>
            </p:extLst>
          </p:nvPr>
        </p:nvGraphicFramePr>
        <p:xfrm>
          <a:off x="5677653" y="1817852"/>
          <a:ext cx="6053744" cy="2141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967">
                  <a:extLst>
                    <a:ext uri="{9D8B030D-6E8A-4147-A177-3AD203B41FA5}">
                      <a16:colId xmlns:a16="http://schemas.microsoft.com/office/drawing/2014/main" val="3035562499"/>
                    </a:ext>
                  </a:extLst>
                </a:gridCol>
                <a:gridCol w="5421777">
                  <a:extLst>
                    <a:ext uri="{9D8B030D-6E8A-4147-A177-3AD203B41FA5}">
                      <a16:colId xmlns:a16="http://schemas.microsoft.com/office/drawing/2014/main" val="737734869"/>
                    </a:ext>
                  </a:extLst>
                </a:gridCol>
              </a:tblGrid>
              <a:tr h="9803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sudo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ip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link set can0 type can bitrate 500000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100751"/>
                  </a:ext>
                </a:extLst>
              </a:tr>
              <a:tr h="56797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$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sudo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ip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link set up can0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511608"/>
                  </a:ext>
                </a:extLst>
              </a:tr>
              <a:tr h="567979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103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1CE8B6-3638-4840-BA67-79FF6D0ECF6C}"/>
              </a:ext>
            </a:extLst>
          </p:cNvPr>
          <p:cNvSpPr txBox="1"/>
          <p:nvPr/>
        </p:nvSpPr>
        <p:spPr>
          <a:xfrm>
            <a:off x="5555367" y="4300716"/>
            <a:ext cx="6207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Now the CAN interface should be up! We will try to connect to our neighbors next.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DB373-6AD8-4FF0-A78A-1A74DF573B2A}"/>
              </a:ext>
            </a:extLst>
          </p:cNvPr>
          <p:cNvSpPr txBox="1"/>
          <p:nvPr/>
        </p:nvSpPr>
        <p:spPr>
          <a:xfrm>
            <a:off x="365097" y="4616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13: Bring the CAN interface up inside of Raspberry Pi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E25B6-F63A-44D0-96B6-108BA7F618E9}"/>
              </a:ext>
            </a:extLst>
          </p:cNvPr>
          <p:cNvSpPr txBox="1"/>
          <p:nvPr/>
        </p:nvSpPr>
        <p:spPr>
          <a:xfrm>
            <a:off x="375027" y="1817852"/>
            <a:ext cx="42889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SSH into the Raspberry Pi!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	</a:t>
            </a:r>
            <a:r>
              <a:rPr lang="en-US" sz="2800" dirty="0" err="1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ssh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 pi@&lt;IP-On-Bag&gt;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	password: raspberry</a:t>
            </a:r>
          </a:p>
        </p:txBody>
      </p:sp>
    </p:spTree>
    <p:extLst>
      <p:ext uri="{BB962C8B-B14F-4D97-AF65-F5344CB8AC3E}">
        <p14:creationId xmlns:p14="http://schemas.microsoft.com/office/powerpoint/2010/main" val="98669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0" y="0"/>
            <a:ext cx="1188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14!</a:t>
            </a:r>
          </a:p>
          <a:p>
            <a:r>
              <a:rPr lang="en-US" sz="3300" dirty="0">
                <a:solidFill>
                  <a:schemeClr val="bg1"/>
                </a:solidFill>
              </a:rPr>
              <a:t>Look to your left and right. Choose someone to connect to!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E48F3-0F5A-4193-97D1-C75F661EC2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7" t="12259" r="17701" b="11641"/>
          <a:stretch/>
        </p:blipFill>
        <p:spPr>
          <a:xfrm>
            <a:off x="2668249" y="1258700"/>
            <a:ext cx="7944787" cy="52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76351" y="310927"/>
            <a:ext cx="1190172" cy="1117600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58420" y="546561"/>
            <a:ext cx="1426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CAN-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Utils</a:t>
            </a:r>
            <a:r>
              <a:rPr lang="en-US" b="1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 at a glance</a:t>
            </a:r>
            <a:endParaRPr lang="en-US" b="1" dirty="0">
              <a:solidFill>
                <a:schemeClr val="bg1"/>
              </a:solidFill>
              <a:latin typeface="AR BONNIE" panose="02000000000000000000" pitchFamily="2" charset="0"/>
              <a:cs typeface="Estrangelo Edessa" panose="03080600000000000000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16C883-648E-4A00-B7F6-6339A417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78285"/>
              </p:ext>
            </p:extLst>
          </p:nvPr>
        </p:nvGraphicFramePr>
        <p:xfrm>
          <a:off x="6802384" y="856343"/>
          <a:ext cx="5081669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669">
                  <a:extLst>
                    <a:ext uri="{9D8B030D-6E8A-4147-A177-3AD203B41FA5}">
                      <a16:colId xmlns:a16="http://schemas.microsoft.com/office/drawing/2014/main" val="737734869"/>
                    </a:ext>
                  </a:extLst>
                </a:gridCol>
              </a:tblGrid>
              <a:tr h="751681"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cansend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: Send a single message to the CAN 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656215"/>
                  </a:ext>
                </a:extLst>
              </a:tr>
              <a:tr h="1085762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candump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: Print and save traffic generated from your car.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162679"/>
                  </a:ext>
                </a:extLst>
              </a:tr>
              <a:tr h="3424325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canplayer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: Replay traffic that’s been saved with </a:t>
                      </a:r>
                    </a:p>
                    <a:p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cansniffer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: Display raw CAN traffic organized by messages that are constantly changing.</a:t>
                      </a:r>
                    </a:p>
                    <a:p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cangen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: Generate random (very fake/synthetic data)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430877"/>
                  </a:ext>
                </a:extLst>
              </a:tr>
              <a:tr h="417601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611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35BD5AF-B0C9-429A-9AB9-0804417DE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7" y="1664161"/>
            <a:ext cx="6499163" cy="41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63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DB6BF2-C835-BA45-B4E8-BFBD322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973180"/>
              </p:ext>
            </p:extLst>
          </p:nvPr>
        </p:nvGraphicFramePr>
        <p:xfrm>
          <a:off x="304800" y="1958774"/>
          <a:ext cx="53519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894">
                  <a:extLst>
                    <a:ext uri="{9D8B030D-6E8A-4147-A177-3AD203B41FA5}">
                      <a16:colId xmlns:a16="http://schemas.microsoft.com/office/drawing/2014/main" val="3035562499"/>
                    </a:ext>
                  </a:extLst>
                </a:gridCol>
                <a:gridCol w="4845078">
                  <a:extLst>
                    <a:ext uri="{9D8B030D-6E8A-4147-A177-3AD203B41FA5}">
                      <a16:colId xmlns:a16="http://schemas.microsoft.com/office/drawing/2014/main" val="737734869"/>
                    </a:ext>
                  </a:extLst>
                </a:gridCol>
              </a:tblGrid>
              <a:tr h="15956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cansend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can0 123#C0FFEE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6215"/>
                  </a:ext>
                </a:extLst>
              </a:tr>
              <a:tr h="15956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cansend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can0 123#DEADBEEF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62679"/>
                  </a:ext>
                </a:extLst>
              </a:tr>
              <a:tr h="15956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cansend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can0 0D7#1122334455667788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68951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83E789-84C4-0C45-A6ED-5F435A05DD21}"/>
              </a:ext>
            </a:extLst>
          </p:cNvPr>
          <p:cNvSpPr txBox="1"/>
          <p:nvPr/>
        </p:nvSpPr>
        <p:spPr>
          <a:xfrm>
            <a:off x="2097822" y="1635608"/>
            <a:ext cx="194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Sam’s Raspberry Pi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A4DC4B-B7E5-4844-81FC-F88A46FAE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774771"/>
              </p:ext>
            </p:extLst>
          </p:nvPr>
        </p:nvGraphicFramePr>
        <p:xfrm>
          <a:off x="304800" y="3922409"/>
          <a:ext cx="535197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894">
                  <a:extLst>
                    <a:ext uri="{9D8B030D-6E8A-4147-A177-3AD203B41FA5}">
                      <a16:colId xmlns:a16="http://schemas.microsoft.com/office/drawing/2014/main" val="3035562499"/>
                    </a:ext>
                  </a:extLst>
                </a:gridCol>
                <a:gridCol w="4845078">
                  <a:extLst>
                    <a:ext uri="{9D8B030D-6E8A-4147-A177-3AD203B41FA5}">
                      <a16:colId xmlns:a16="http://schemas.microsoft.com/office/drawing/2014/main" val="737734869"/>
                    </a:ext>
                  </a:extLst>
                </a:gridCol>
              </a:tblGrid>
              <a:tr h="1817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~$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candump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can0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6215"/>
                  </a:ext>
                </a:extLst>
              </a:tr>
              <a:tr h="15956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  can0   127   [3]   C0  FF   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62679"/>
                  </a:ext>
                </a:extLst>
              </a:tr>
              <a:tr h="15956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  can0   127   [4]   DE  AD  BE  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430877"/>
                  </a:ext>
                </a:extLst>
              </a:tr>
              <a:tr h="15956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  can0   0D7  [8]   11   22   33  44   55  66  77  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6116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A6983FD-0921-1B4D-A28E-CA3468E677F9}"/>
              </a:ext>
            </a:extLst>
          </p:cNvPr>
          <p:cNvSpPr txBox="1"/>
          <p:nvPr/>
        </p:nvSpPr>
        <p:spPr>
          <a:xfrm>
            <a:off x="2097822" y="3599243"/>
            <a:ext cx="1909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Rob’s Raspberry Pi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650E6-4660-41C2-9152-5BA52D78EAFD}"/>
              </a:ext>
            </a:extLst>
          </p:cNvPr>
          <p:cNvSpPr txBox="1"/>
          <p:nvPr/>
        </p:nvSpPr>
        <p:spPr>
          <a:xfrm>
            <a:off x="0" y="271406"/>
            <a:ext cx="1188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Try to use </a:t>
            </a:r>
            <a:r>
              <a:rPr lang="en-US" sz="3200" dirty="0" err="1">
                <a:solidFill>
                  <a:schemeClr val="bg1"/>
                </a:solidFill>
              </a:rPr>
              <a:t>cansend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candump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cangen</a:t>
            </a:r>
            <a:r>
              <a:rPr lang="en-US" sz="3200" dirty="0">
                <a:solidFill>
                  <a:schemeClr val="bg1"/>
                </a:solidFill>
              </a:rPr>
              <a:t>, and </a:t>
            </a:r>
            <a:r>
              <a:rPr lang="en-US" sz="3200" dirty="0" err="1">
                <a:solidFill>
                  <a:schemeClr val="bg1"/>
                </a:solidFill>
              </a:rPr>
              <a:t>cansniffer</a:t>
            </a:r>
            <a:r>
              <a:rPr lang="en-US" sz="3200" dirty="0">
                <a:solidFill>
                  <a:schemeClr val="bg1"/>
                </a:solidFill>
              </a:rPr>
              <a:t> with your friend.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513E9A-6128-4D1F-B2C1-5A617D964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r="7492"/>
          <a:stretch/>
        </p:blipFill>
        <p:spPr>
          <a:xfrm>
            <a:off x="5973728" y="2507414"/>
            <a:ext cx="5913472" cy="29259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54B8D7-53BD-4274-A28B-4C4A81FAF136}"/>
              </a:ext>
            </a:extLst>
          </p:cNvPr>
          <p:cNvSpPr txBox="1"/>
          <p:nvPr/>
        </p:nvSpPr>
        <p:spPr>
          <a:xfrm>
            <a:off x="8930464" y="5426212"/>
            <a:ext cx="118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of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cansniffer</a:t>
            </a:r>
            <a:r>
              <a:rPr lang="en-US" dirty="0">
                <a:solidFill>
                  <a:schemeClr val="bg1"/>
                </a:solidFill>
              </a:rPr>
              <a:t> above</a:t>
            </a:r>
          </a:p>
        </p:txBody>
      </p:sp>
    </p:spTree>
    <p:extLst>
      <p:ext uri="{BB962C8B-B14F-4D97-AF65-F5344CB8AC3E}">
        <p14:creationId xmlns:p14="http://schemas.microsoft.com/office/powerpoint/2010/main" val="357413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76351" y="310927"/>
            <a:ext cx="1190172" cy="1117600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58420" y="546561"/>
            <a:ext cx="1426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Python-CAN at a glance</a:t>
            </a:r>
            <a:endParaRPr lang="en-US" b="1" dirty="0">
              <a:solidFill>
                <a:schemeClr val="bg1"/>
              </a:solidFill>
              <a:latin typeface="AR BONNIE" panose="02000000000000000000" pitchFamily="2" charset="0"/>
              <a:cs typeface="Estrangelo Edessa" panose="03080600000000000000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16C883-648E-4A00-B7F6-6339A417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200409"/>
              </p:ext>
            </p:extLst>
          </p:nvPr>
        </p:nvGraphicFramePr>
        <p:xfrm>
          <a:off x="6802384" y="856343"/>
          <a:ext cx="5081669" cy="589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669">
                  <a:extLst>
                    <a:ext uri="{9D8B030D-6E8A-4147-A177-3AD203B41FA5}">
                      <a16:colId xmlns:a16="http://schemas.microsoft.com/office/drawing/2014/main" val="737734869"/>
                    </a:ext>
                  </a:extLst>
                </a:gridCol>
              </a:tblGrid>
              <a:tr h="751681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Ability to programmatically interact with the CAN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656215"/>
                  </a:ext>
                </a:extLst>
              </a:tr>
              <a:tr h="1085762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Can send, receive, and logically interact with messages based on content and timing.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162679"/>
                  </a:ext>
                </a:extLst>
              </a:tr>
              <a:tr h="3424325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Prebuilt Functions:</a:t>
                      </a:r>
                    </a:p>
                    <a:p>
                      <a:r>
                        <a:rPr lang="en-US" sz="24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can.viewer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– Terminal output for CAN messages.</a:t>
                      </a:r>
                    </a:p>
                    <a:p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can.player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– Replays data saved from python-can</a:t>
                      </a:r>
                    </a:p>
                    <a:p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can.logger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</a:rPr>
                        <a:t>– Can save data which travels over the CAN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430877"/>
                  </a:ext>
                </a:extLst>
              </a:tr>
              <a:tr h="417601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611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35BD5AF-B0C9-429A-9AB9-0804417DE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7" y="1664161"/>
            <a:ext cx="6499163" cy="41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3" y="37782"/>
            <a:ext cx="12205250" cy="6870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93D58-9C51-49F9-B534-35B1736472BE}"/>
              </a:ext>
            </a:extLst>
          </p:cNvPr>
          <p:cNvSpPr txBox="1"/>
          <p:nvPr/>
        </p:nvSpPr>
        <p:spPr>
          <a:xfrm>
            <a:off x="145772" y="67938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15! If everything works, let’s add the OBD connector</a:t>
            </a:r>
            <a:endParaRPr lang="en-US" sz="33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A2134-12DF-4025-B7EC-41077A091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7553" y="-624620"/>
            <a:ext cx="4883639" cy="86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DB6BF2-C835-BA45-B4E8-BFBD322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338822"/>
              </p:ext>
            </p:extLst>
          </p:nvPr>
        </p:nvGraphicFramePr>
        <p:xfrm>
          <a:off x="3512695" y="1607116"/>
          <a:ext cx="535197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894">
                  <a:extLst>
                    <a:ext uri="{9D8B030D-6E8A-4147-A177-3AD203B41FA5}">
                      <a16:colId xmlns:a16="http://schemas.microsoft.com/office/drawing/2014/main" val="3035562499"/>
                    </a:ext>
                  </a:extLst>
                </a:gridCol>
                <a:gridCol w="4845078">
                  <a:extLst>
                    <a:ext uri="{9D8B030D-6E8A-4147-A177-3AD203B41FA5}">
                      <a16:colId xmlns:a16="http://schemas.microsoft.com/office/drawing/2014/main" val="737734869"/>
                    </a:ext>
                  </a:extLst>
                </a:gridCol>
              </a:tblGrid>
              <a:tr h="15956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pi@raspberrypi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: ~$ cd /home/pi/python-can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6215"/>
                  </a:ext>
                </a:extLst>
              </a:tr>
              <a:tr h="15956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pi@raspberrypi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: ~$ python send_can_message.py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6267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83E789-84C4-0C45-A6ED-5F435A05DD21}"/>
              </a:ext>
            </a:extLst>
          </p:cNvPr>
          <p:cNvSpPr txBox="1"/>
          <p:nvPr/>
        </p:nvSpPr>
        <p:spPr>
          <a:xfrm>
            <a:off x="5305717" y="1283950"/>
            <a:ext cx="194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Sam’s Raspberry Pi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A4DC4B-B7E5-4844-81FC-F88A46FAE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75567"/>
              </p:ext>
            </p:extLst>
          </p:nvPr>
        </p:nvGraphicFramePr>
        <p:xfrm>
          <a:off x="3512695" y="3570751"/>
          <a:ext cx="535197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894">
                  <a:extLst>
                    <a:ext uri="{9D8B030D-6E8A-4147-A177-3AD203B41FA5}">
                      <a16:colId xmlns:a16="http://schemas.microsoft.com/office/drawing/2014/main" val="3035562499"/>
                    </a:ext>
                  </a:extLst>
                </a:gridCol>
                <a:gridCol w="4845078">
                  <a:extLst>
                    <a:ext uri="{9D8B030D-6E8A-4147-A177-3AD203B41FA5}">
                      <a16:colId xmlns:a16="http://schemas.microsoft.com/office/drawing/2014/main" val="737734869"/>
                    </a:ext>
                  </a:extLst>
                </a:gridCol>
              </a:tblGrid>
              <a:tr h="18179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pi@raspberrypi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: ~$ cd /home/pi/python-can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56215"/>
                  </a:ext>
                </a:extLst>
              </a:tr>
              <a:tr h="15956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pi@raspberrypi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: ~$ python read_can_message.py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6267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A6983FD-0921-1B4D-A28E-CA3468E677F9}"/>
              </a:ext>
            </a:extLst>
          </p:cNvPr>
          <p:cNvSpPr txBox="1"/>
          <p:nvPr/>
        </p:nvSpPr>
        <p:spPr>
          <a:xfrm>
            <a:off x="5305717" y="3247585"/>
            <a:ext cx="1909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Rob’s Raspberry Pi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650E6-4660-41C2-9152-5BA52D78EAFD}"/>
              </a:ext>
            </a:extLst>
          </p:cNvPr>
          <p:cNvSpPr txBox="1"/>
          <p:nvPr/>
        </p:nvSpPr>
        <p:spPr>
          <a:xfrm>
            <a:off x="173807" y="102129"/>
            <a:ext cx="1188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Try to use send_can_message.py and read_can_message.py with your friend!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6EF39-F3DB-4928-B7FD-05D4D611FAA4}"/>
              </a:ext>
            </a:extLst>
          </p:cNvPr>
          <p:cNvSpPr txBox="1"/>
          <p:nvPr/>
        </p:nvSpPr>
        <p:spPr>
          <a:xfrm>
            <a:off x="205492" y="4989275"/>
            <a:ext cx="1188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Open the scripts with your favorite text editor to experiment. Docs exist at https://python-can.readthedocs.io/en/3.0.0</a:t>
            </a:r>
          </a:p>
        </p:txBody>
      </p:sp>
    </p:spTree>
    <p:extLst>
      <p:ext uri="{BB962C8B-B14F-4D97-AF65-F5344CB8AC3E}">
        <p14:creationId xmlns:p14="http://schemas.microsoft.com/office/powerpoint/2010/main" val="160811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1E69A6-E40D-4DE8-A588-E45398FF1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53" y="37782"/>
            <a:ext cx="12205250" cy="68707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3253" y="0"/>
            <a:ext cx="12304561" cy="6858000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51C7-FD7E-DF4E-8E90-25C8E6826167}"/>
              </a:ext>
            </a:extLst>
          </p:cNvPr>
          <p:cNvSpPr txBox="1"/>
          <p:nvPr/>
        </p:nvSpPr>
        <p:spPr>
          <a:xfrm>
            <a:off x="972055" y="280388"/>
            <a:ext cx="6588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Automotive Networks against OSI: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5D4721-33B3-5944-836D-E7FD482C8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14963"/>
              </p:ext>
            </p:extLst>
          </p:nvPr>
        </p:nvGraphicFramePr>
        <p:xfrm>
          <a:off x="2672446" y="1266654"/>
          <a:ext cx="6847108" cy="4024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3554">
                  <a:extLst>
                    <a:ext uri="{9D8B030D-6E8A-4147-A177-3AD203B41FA5}">
                      <a16:colId xmlns:a16="http://schemas.microsoft.com/office/drawing/2014/main" val="411110874"/>
                    </a:ext>
                  </a:extLst>
                </a:gridCol>
                <a:gridCol w="3423554">
                  <a:extLst>
                    <a:ext uri="{9D8B030D-6E8A-4147-A177-3AD203B41FA5}">
                      <a16:colId xmlns:a16="http://schemas.microsoft.com/office/drawing/2014/main" val="1525075193"/>
                    </a:ext>
                  </a:extLst>
                </a:gridCol>
              </a:tblGrid>
              <a:tr h="57498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Application</a:t>
                      </a:r>
                    </a:p>
                  </a:txBody>
                  <a:tcPr marL="141776" marR="141776" marT="70889" marB="70889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Automotive Applications (UDS)</a:t>
                      </a:r>
                    </a:p>
                  </a:txBody>
                  <a:tcPr marL="106667" marR="106667" marT="53334" marB="53334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76334"/>
                  </a:ext>
                </a:extLst>
              </a:tr>
              <a:tr h="57498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Presentation</a:t>
                      </a:r>
                    </a:p>
                  </a:txBody>
                  <a:tcPr marL="141776" marR="141776" marT="70889" marB="70889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174432"/>
                  </a:ext>
                </a:extLst>
              </a:tr>
              <a:tr h="57498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Session</a:t>
                      </a:r>
                    </a:p>
                  </a:txBody>
                  <a:tcPr marL="141776" marR="141776" marT="70889" marB="70889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Higher Layer Protocols (J1939)</a:t>
                      </a:r>
                    </a:p>
                  </a:txBody>
                  <a:tcPr marL="106667" marR="106667" marT="53334" marB="53334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842796"/>
                  </a:ext>
                </a:extLst>
              </a:tr>
              <a:tr h="57498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Transport</a:t>
                      </a:r>
                    </a:p>
                  </a:txBody>
                  <a:tcPr marL="141776" marR="141776" marT="70889" marB="70889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886798"/>
                  </a:ext>
                </a:extLst>
              </a:tr>
              <a:tr h="57498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Network</a:t>
                      </a:r>
                    </a:p>
                  </a:txBody>
                  <a:tcPr marL="141776" marR="141776" marT="70889" marB="70889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CAN Controller</a:t>
                      </a:r>
                    </a:p>
                  </a:txBody>
                  <a:tcPr marL="106667" marR="106667" marT="53334" marB="53334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649746"/>
                  </a:ext>
                </a:extLst>
              </a:tr>
              <a:tr h="57498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Data-Link</a:t>
                      </a:r>
                    </a:p>
                  </a:txBody>
                  <a:tcPr marL="141776" marR="141776" marT="70889" marB="70889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639817"/>
                  </a:ext>
                </a:extLst>
              </a:tr>
              <a:tr h="57498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Physical</a:t>
                      </a:r>
                    </a:p>
                  </a:txBody>
                  <a:tcPr marL="141776" marR="141776" marT="70889" marB="70889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CAN Transceiver</a:t>
                      </a:r>
                    </a:p>
                  </a:txBody>
                  <a:tcPr marL="141776" marR="141776" marT="70889" marB="70889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2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99B5F6-E56A-44B5-88D5-F3CE9F662CCB}"/>
              </a:ext>
            </a:extLst>
          </p:cNvPr>
          <p:cNvSpPr txBox="1"/>
          <p:nvPr/>
        </p:nvSpPr>
        <p:spPr>
          <a:xfrm>
            <a:off x="390163" y="5874076"/>
            <a:ext cx="1112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https://en.wikipedia.org/wiki/Unified_Diagnostic_Services</a:t>
            </a:r>
          </a:p>
        </p:txBody>
      </p:sp>
    </p:spTree>
    <p:extLst>
      <p:ext uri="{BB962C8B-B14F-4D97-AF65-F5344CB8AC3E}">
        <p14:creationId xmlns:p14="http://schemas.microsoft.com/office/powerpoint/2010/main" val="138816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081D9-20A8-4EBB-89F2-2FB32A33F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1193106"/>
            <a:ext cx="6835775" cy="513218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BD5E969-1E15-4682-A097-F818D21A2AD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There can be hundreds of sensors, dozens of electronic control units</a:t>
            </a:r>
          </a:p>
        </p:txBody>
      </p:sp>
    </p:spTree>
    <p:extLst>
      <p:ext uri="{BB962C8B-B14F-4D97-AF65-F5344CB8AC3E}">
        <p14:creationId xmlns:p14="http://schemas.microsoft.com/office/powerpoint/2010/main" val="93357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" y="0"/>
            <a:ext cx="12192000" cy="856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76351" y="310927"/>
            <a:ext cx="1190172" cy="1117600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58419" y="546561"/>
            <a:ext cx="1426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BE SAFE AND CAUTIOUS</a:t>
            </a:r>
            <a:endParaRPr lang="en-US" b="1" dirty="0">
              <a:solidFill>
                <a:schemeClr val="bg1"/>
              </a:solidFill>
              <a:latin typeface="AR BONNIE" panose="02000000000000000000" pitchFamily="2" charset="0"/>
              <a:cs typeface="Estrangelo Edessa" panose="03080600000000000000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1B4ADB-F56D-EA41-AC14-1983465BD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88983"/>
              </p:ext>
            </p:extLst>
          </p:nvPr>
        </p:nvGraphicFramePr>
        <p:xfrm>
          <a:off x="2044260" y="1995252"/>
          <a:ext cx="8103474" cy="3483152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461961">
                  <a:extLst>
                    <a:ext uri="{9D8B030D-6E8A-4147-A177-3AD203B41FA5}">
                      <a16:colId xmlns:a16="http://schemas.microsoft.com/office/drawing/2014/main" val="2077027316"/>
                    </a:ext>
                  </a:extLst>
                </a:gridCol>
                <a:gridCol w="6641513">
                  <a:extLst>
                    <a:ext uri="{9D8B030D-6E8A-4147-A177-3AD203B41FA5}">
                      <a16:colId xmlns:a16="http://schemas.microsoft.com/office/drawing/2014/main" val="4017612900"/>
                    </a:ext>
                  </a:extLst>
                </a:gridCol>
              </a:tblGrid>
              <a:tr h="8707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Don’t inject data while driving. The vehicle can behave unexpectedly.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161322129"/>
                  </a:ext>
                </a:extLst>
              </a:tr>
              <a:tr h="8707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You probably will NOT brick your car, but you may void warranties.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32206290"/>
                  </a:ext>
                </a:extLst>
              </a:tr>
              <a:tr h="8707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Some manufacturers will not like if you attempt to reverse-engineer hardware or software.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85167524"/>
                  </a:ext>
                </a:extLst>
              </a:tr>
              <a:tr h="8707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At the end of the day, it’s best to tinker at home in your garage!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90751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57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89535" cy="7175223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1510" y="5559308"/>
            <a:ext cx="428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cs typeface="Estrangelo Edessa" panose="03080600000000000000" pitchFamily="66" charset="0"/>
              </a:rPr>
              <a:t>Samuel C. Hollifield</a:t>
            </a: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+mj-lt"/>
                <a:cs typeface="Estrangelo Edessa" panose="03080600000000000000" pitchFamily="66" charset="0"/>
              </a:rPr>
              <a:t>January 2019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763082" y="6682340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2316" y="-49775"/>
            <a:ext cx="75048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  <a:latin typeface="Calibri" panose="020F0502020204030204" pitchFamily="34" charset="0"/>
                <a:cs typeface="Estrangelo Edessa" panose="03080600000000000000" pitchFamily="66" charset="0"/>
              </a:rPr>
              <a:t>Talking Cars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00276" y="622469"/>
            <a:ext cx="428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 BONNIE" panose="02000000000000000000" pitchFamily="2" charset="0"/>
                <a:cs typeface="Estrangelo Edessa" panose="03080600000000000000" pitchFamily="66" charset="0"/>
              </a:rPr>
              <a:t>(and trucks)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60360-DB1E-724A-B680-596FF36F3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64" y="1576576"/>
            <a:ext cx="6096000" cy="3924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53DA55-D8B7-124C-B3A5-453EFADFBFBD}"/>
              </a:ext>
            </a:extLst>
          </p:cNvPr>
          <p:cNvSpPr/>
          <p:nvPr/>
        </p:nvSpPr>
        <p:spPr>
          <a:xfrm>
            <a:off x="-1" y="6544453"/>
            <a:ext cx="12289531" cy="313547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1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www.apriliaforum.com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98A558-0677-4287-86E8-F08DE751C5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What is an Electronic Control Unit? (ECU)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904B7-CFBD-4D1F-8777-06D1EBAEE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37" y="1680791"/>
            <a:ext cx="7578725" cy="46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6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www.apriliaforum.com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98A558-0677-4287-86E8-F08DE751C5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Inside an Electronic Control Unit? (ECU)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57339-E4A9-4B55-BAD9-08EBE332E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1647739"/>
            <a:ext cx="5994400" cy="47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5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98A558-0677-4287-86E8-F08DE751C54C}"/>
              </a:ext>
            </a:extLst>
          </p:cNvPr>
          <p:cNvSpPr txBox="1">
            <a:spLocks/>
          </p:cNvSpPr>
          <p:nvPr/>
        </p:nvSpPr>
        <p:spPr>
          <a:xfrm>
            <a:off x="838200" y="-4356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Types of ECUS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50B3D-020E-4E3C-9ACC-5598AADE0A28}"/>
              </a:ext>
            </a:extLst>
          </p:cNvPr>
          <p:cNvSpPr txBox="1"/>
          <p:nvPr/>
        </p:nvSpPr>
        <p:spPr>
          <a:xfrm>
            <a:off x="1521276" y="687079"/>
            <a:ext cx="428897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Body Control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Anti-lock Braking System Control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Emission Control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Transmission Control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Seatbelt Restraint Control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29706-9C05-450B-B26C-8392714EA140}"/>
              </a:ext>
            </a:extLst>
          </p:cNvPr>
          <p:cNvSpPr txBox="1"/>
          <p:nvPr/>
        </p:nvSpPr>
        <p:spPr>
          <a:xfrm>
            <a:off x="6381750" y="687079"/>
            <a:ext cx="428897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Powertrain Control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Safety Systems Control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Infotainment Control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Estrangelo Edessa" panose="03080600000000000000" pitchFamily="66" charset="0"/>
              </a:rPr>
              <a:t>&lt;insert noun&gt; Control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44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731397" y="6704111"/>
            <a:ext cx="32961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98A558-0677-4287-86E8-F08DE751C54C}"/>
              </a:ext>
            </a:extLst>
          </p:cNvPr>
          <p:cNvSpPr txBox="1">
            <a:spLocks/>
          </p:cNvSpPr>
          <p:nvPr/>
        </p:nvSpPr>
        <p:spPr>
          <a:xfrm>
            <a:off x="838200" y="-6714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Best way to know what your car has?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5E765-F89B-49AC-B2AF-963667786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98" y="948497"/>
            <a:ext cx="2172003" cy="2810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4DF262-8AEF-4C0F-8E40-955FECB4F7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23" y="4131470"/>
            <a:ext cx="2072520" cy="2070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4C0BCF-12D9-4953-95FC-B6ABF6F38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84" y="509901"/>
            <a:ext cx="7457016" cy="59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6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19185</TotalTime>
  <Words>3874</Words>
  <Application>Microsoft Macintosh PowerPoint</Application>
  <PresentationFormat>Widescreen</PresentationFormat>
  <Paragraphs>637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 BONNIE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Hollifield, Samuel C.</cp:lastModifiedBy>
  <cp:revision>827</cp:revision>
  <dcterms:created xsi:type="dcterms:W3CDTF">2015-12-31T02:20:12Z</dcterms:created>
  <dcterms:modified xsi:type="dcterms:W3CDTF">2019-01-07T16:02:16Z</dcterms:modified>
</cp:coreProperties>
</file>